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77" r:id="rId7"/>
    <p:sldId id="261" r:id="rId8"/>
    <p:sldId id="263" r:id="rId9"/>
    <p:sldId id="264" r:id="rId10"/>
    <p:sldId id="265" r:id="rId11"/>
    <p:sldId id="266" r:id="rId12"/>
    <p:sldId id="267" r:id="rId13"/>
    <p:sldId id="268" r:id="rId14"/>
    <p:sldId id="269" r:id="rId15"/>
    <p:sldId id="270" r:id="rId16"/>
    <p:sldId id="271" r:id="rId17"/>
    <p:sldId id="278" r:id="rId18"/>
    <p:sldId id="272" r:id="rId19"/>
    <p:sldId id="273" r:id="rId20"/>
    <p:sldId id="274" r:id="rId21"/>
  </p:sldIdLst>
  <p:sldSz cx="14630400" cy="8229600"/>
  <p:notesSz cx="8229600" cy="14630400"/>
  <p:embeddedFontLst>
    <p:embeddedFont>
      <p:font typeface="Arial Black" panose="020B0A04020102020204" pitchFamily="34" charset="0"/>
      <p:bold r:id="rId23"/>
    </p:embeddedFont>
    <p:embeddedFont>
      <p:font typeface="Raleway" pitchFamily="2" charset="0"/>
      <p:regular r:id="rId24"/>
      <p:bold r:id="rId25"/>
      <p:boldItalic r:id="rId26"/>
    </p:embeddedFont>
    <p:embeddedFont>
      <p:font typeface="Roboto" panose="02000000000000000000"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vana gundla" userId="1d8d666220838612" providerId="LiveId" clId="{5AECAE15-AB7A-43D4-A13E-5E5C114AA70E}"/>
    <pc:docChg chg="modSld">
      <pc:chgData name="bhuvana gundla" userId="1d8d666220838612" providerId="LiveId" clId="{5AECAE15-AB7A-43D4-A13E-5E5C114AA70E}" dt="2025-01-29T10:37:16.646" v="2" actId="20577"/>
      <pc:docMkLst>
        <pc:docMk/>
      </pc:docMkLst>
      <pc:sldChg chg="modSp mod">
        <pc:chgData name="bhuvana gundla" userId="1d8d666220838612" providerId="LiveId" clId="{5AECAE15-AB7A-43D4-A13E-5E5C114AA70E}" dt="2025-01-29T10:37:16.646" v="2" actId="20577"/>
        <pc:sldMkLst>
          <pc:docMk/>
          <pc:sldMk cId="0" sldId="266"/>
        </pc:sldMkLst>
        <pc:spChg chg="mod">
          <ac:chgData name="bhuvana gundla" userId="1d8d666220838612" providerId="LiveId" clId="{5AECAE15-AB7A-43D4-A13E-5E5C114AA70E}" dt="2025-01-29T10:37:16.646" v="2" actId="20577"/>
          <ac:spMkLst>
            <pc:docMk/>
            <pc:sldMk cId="0" sldId="266"/>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21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949D-837A-678D-C966-40C54B268F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0058C-05C1-FF2A-4B93-39BA5177B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66249-F440-3F45-D829-3809C8DEF0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281FE4-10E2-4182-1012-9282F4B2506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91519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scirp.org/journal/PaperInformation.aspx?PaperID=7293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hyperlink" Target="https://www.frontiersin.org/articles/10.3389/frwa.2021.609231/ful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71389" y="0"/>
            <a:ext cx="5959011" cy="8229600"/>
          </a:xfrm>
          <a:prstGeom prst="rect">
            <a:avLst/>
          </a:prstGeom>
        </p:spPr>
      </p:pic>
      <p:sp>
        <p:nvSpPr>
          <p:cNvPr id="3" name="Text 0"/>
          <p:cNvSpPr/>
          <p:nvPr/>
        </p:nvSpPr>
        <p:spPr>
          <a:xfrm>
            <a:off x="865709" y="1633798"/>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1B1B27"/>
                </a:solidFill>
                <a:latin typeface="Arial Black" panose="020B0A04020102020204" pitchFamily="34" charset="0"/>
                <a:ea typeface="Raleway" pitchFamily="34" charset="-122"/>
                <a:cs typeface="Raleway" pitchFamily="34" charset="-120"/>
              </a:rPr>
              <a:t>Flood Prediction Using Machine Learning: Mitigating Disaster Impacts</a:t>
            </a:r>
            <a:endParaRPr lang="en-US" sz="4450" dirty="0">
              <a:latin typeface="Arial Black" panose="020B0A04020102020204" pitchFamily="34" charset="0"/>
            </a:endParaRPr>
          </a:p>
        </p:txBody>
      </p:sp>
      <p:sp>
        <p:nvSpPr>
          <p:cNvPr id="6" name="TextBox 5">
            <a:extLst>
              <a:ext uri="{FF2B5EF4-FFF2-40B4-BE49-F238E27FC236}">
                <a16:creationId xmlns:a16="http://schemas.microsoft.com/office/drawing/2014/main" id="{5A920FFE-88FC-410F-0914-3ED61DA07E27}"/>
              </a:ext>
            </a:extLst>
          </p:cNvPr>
          <p:cNvSpPr txBox="1"/>
          <p:nvPr/>
        </p:nvSpPr>
        <p:spPr>
          <a:xfrm>
            <a:off x="937629" y="5455174"/>
            <a:ext cx="3398066" cy="1246495"/>
          </a:xfrm>
          <a:prstGeom prst="rect">
            <a:avLst/>
          </a:prstGeom>
          <a:noFill/>
        </p:spPr>
        <p:txBody>
          <a:bodyPr wrap="square" rtlCol="0">
            <a:spAutoFit/>
          </a:bodyPr>
          <a:lstStyle/>
          <a:p>
            <a:pPr>
              <a:lnSpc>
                <a:spcPct val="150000"/>
              </a:lnSpc>
            </a:pPr>
            <a:r>
              <a:rPr lang="en-IN" sz="2000" b="1" dirty="0">
                <a:latin typeface="Times New Roman" panose="02020603050405020304" pitchFamily="18" charset="0"/>
                <a:cs typeface="Times New Roman" panose="02020603050405020304" pitchFamily="18" charset="0"/>
              </a:rPr>
              <a:t>GUIDE</a:t>
            </a:r>
            <a:r>
              <a:rPr lang="en-IN" sz="2000" dirty="0">
                <a:latin typeface="Times New Roman" panose="02020603050405020304" pitchFamily="18" charset="0"/>
                <a:cs typeface="Times New Roman" panose="02020603050405020304" pitchFamily="18" charset="0"/>
              </a:rPr>
              <a:t>:</a:t>
            </a:r>
          </a:p>
          <a:p>
            <a:pPr>
              <a:lnSpc>
                <a:spcPct val="150000"/>
              </a:lnSpc>
            </a:pPr>
            <a:r>
              <a:rPr lang="en-IN" dirty="0"/>
              <a:t>    MR.M.VENKATESWAR RAO </a:t>
            </a:r>
            <a:r>
              <a:rPr lang="en-IN" sz="1000" dirty="0"/>
              <a:t>MTech</a:t>
            </a:r>
          </a:p>
          <a:p>
            <a:r>
              <a:rPr lang="en-IN" sz="1000" dirty="0"/>
              <a:t>                 </a:t>
            </a:r>
            <a:r>
              <a:rPr lang="en-IN" dirty="0">
                <a:latin typeface="Times New Roman" panose="02020603050405020304" pitchFamily="18" charset="0"/>
                <a:cs typeface="Times New Roman" panose="02020603050405020304" pitchFamily="18" charset="0"/>
              </a:rPr>
              <a:t>Assistant Professor</a:t>
            </a:r>
          </a:p>
        </p:txBody>
      </p:sp>
      <p:sp>
        <p:nvSpPr>
          <p:cNvPr id="8" name="TextBox 7">
            <a:extLst>
              <a:ext uri="{FF2B5EF4-FFF2-40B4-BE49-F238E27FC236}">
                <a16:creationId xmlns:a16="http://schemas.microsoft.com/office/drawing/2014/main" id="{85856E80-A515-35DA-945C-8F703C8B1AAB}"/>
              </a:ext>
            </a:extLst>
          </p:cNvPr>
          <p:cNvSpPr txBox="1"/>
          <p:nvPr/>
        </p:nvSpPr>
        <p:spPr>
          <a:xfrm>
            <a:off x="4852081" y="5393933"/>
            <a:ext cx="4482210" cy="1800493"/>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Presented By:</a:t>
            </a:r>
            <a:endParaRPr lang="en-IN" sz="2000" dirty="0"/>
          </a:p>
          <a:p>
            <a:pPr>
              <a:lnSpc>
                <a:spcPct val="150000"/>
              </a:lnSpc>
            </a:pPr>
            <a:r>
              <a:rPr lang="en-IN" dirty="0"/>
              <a:t>         RUKSANA SYED-216C1A6634</a:t>
            </a:r>
          </a:p>
          <a:p>
            <a:r>
              <a:rPr lang="en-IN" dirty="0"/>
              <a:t>         G.BHUVANESWARI-216C1A6616</a:t>
            </a:r>
          </a:p>
          <a:p>
            <a:r>
              <a:rPr lang="en-IN" dirty="0"/>
              <a:t>         P.SINDHUJA-216C1A6629</a:t>
            </a:r>
          </a:p>
          <a:p>
            <a:r>
              <a:rPr lang="en-IN" dirty="0"/>
              <a:t>         G.LASYA-216C1A6611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5176" y="357545"/>
            <a:ext cx="6470332" cy="406360"/>
          </a:xfrm>
          <a:prstGeom prst="rect">
            <a:avLst/>
          </a:prstGeom>
          <a:noFill/>
          <a:ln/>
        </p:spPr>
        <p:txBody>
          <a:bodyPr wrap="none" lIns="0" tIns="0" rIns="0" bIns="0" rtlCol="0" anchor="t"/>
          <a:lstStyle/>
          <a:p>
            <a:pPr marL="0" indent="0">
              <a:lnSpc>
                <a:spcPts val="3200"/>
              </a:lnSpc>
              <a:buNone/>
            </a:pPr>
            <a:r>
              <a:rPr lang="en-US" sz="2550" dirty="0">
                <a:solidFill>
                  <a:srgbClr val="1B1B27"/>
                </a:solidFill>
                <a:latin typeface="Raleway" pitchFamily="34" charset="0"/>
                <a:ea typeface="Raleway" pitchFamily="34" charset="-122"/>
                <a:cs typeface="Raleway" pitchFamily="34" charset="-120"/>
              </a:rPr>
              <a:t>Applications of Flood Forecasting using ML</a:t>
            </a:r>
            <a:endParaRPr lang="en-US" sz="2550" dirty="0"/>
          </a:p>
        </p:txBody>
      </p:sp>
      <p:sp>
        <p:nvSpPr>
          <p:cNvPr id="3" name="Shape 1"/>
          <p:cNvSpPr/>
          <p:nvPr/>
        </p:nvSpPr>
        <p:spPr>
          <a:xfrm>
            <a:off x="455176" y="1170146"/>
            <a:ext cx="227528" cy="227528"/>
          </a:xfrm>
          <a:prstGeom prst="roundRect">
            <a:avLst>
              <a:gd name="adj" fmla="val 24008"/>
            </a:avLst>
          </a:prstGeom>
          <a:solidFill>
            <a:srgbClr val="E1E1EA"/>
          </a:solidFill>
          <a:ln w="7620">
            <a:solidFill>
              <a:srgbClr val="C7C7D0"/>
            </a:solidFill>
            <a:prstDash val="solid"/>
          </a:ln>
        </p:spPr>
      </p:sp>
      <p:sp>
        <p:nvSpPr>
          <p:cNvPr id="4" name="Text 2"/>
          <p:cNvSpPr/>
          <p:nvPr/>
        </p:nvSpPr>
        <p:spPr>
          <a:xfrm>
            <a:off x="812721" y="1170146"/>
            <a:ext cx="1625679" cy="203121"/>
          </a:xfrm>
          <a:prstGeom prst="rect">
            <a:avLst/>
          </a:prstGeom>
          <a:noFill/>
          <a:ln/>
        </p:spPr>
        <p:txBody>
          <a:bodyPr wrap="none" lIns="0" tIns="0" rIns="0" bIns="0" rtlCol="0" anchor="t"/>
          <a:lstStyle/>
          <a:p>
            <a:pPr marL="0" indent="0">
              <a:lnSpc>
                <a:spcPts val="1600"/>
              </a:lnSpc>
              <a:buNone/>
            </a:pPr>
            <a:r>
              <a:rPr lang="en-US" sz="1250" dirty="0">
                <a:solidFill>
                  <a:srgbClr val="3C3939"/>
                </a:solidFill>
                <a:latin typeface="Raleway" pitchFamily="34" charset="0"/>
                <a:ea typeface="Raleway" pitchFamily="34" charset="-122"/>
                <a:cs typeface="Raleway" pitchFamily="34" charset="-120"/>
              </a:rPr>
              <a:t>Improved Accuracy</a:t>
            </a:r>
            <a:endParaRPr lang="en-US" sz="1250" dirty="0"/>
          </a:p>
        </p:txBody>
      </p:sp>
      <p:sp>
        <p:nvSpPr>
          <p:cNvPr id="5" name="Text 3"/>
          <p:cNvSpPr/>
          <p:nvPr/>
        </p:nvSpPr>
        <p:spPr>
          <a:xfrm>
            <a:off x="812721" y="1451253"/>
            <a:ext cx="6437471" cy="208002"/>
          </a:xfrm>
          <a:prstGeom prst="rect">
            <a:avLst/>
          </a:prstGeom>
          <a:noFill/>
          <a:ln/>
        </p:spPr>
        <p:txBody>
          <a:bodyPr wrap="none" lIns="0" tIns="0" rIns="0" bIns="0" rtlCol="0" anchor="t"/>
          <a:lstStyle/>
          <a:p>
            <a:pPr marL="0" indent="0">
              <a:lnSpc>
                <a:spcPts val="1600"/>
              </a:lnSpc>
              <a:buNone/>
            </a:pPr>
            <a:r>
              <a:rPr lang="en-US" sz="1000" dirty="0">
                <a:solidFill>
                  <a:srgbClr val="3C3939"/>
                </a:solidFill>
                <a:latin typeface="Roboto" pitchFamily="34" charset="0"/>
                <a:ea typeface="Roboto" pitchFamily="34" charset="-122"/>
                <a:cs typeface="Roboto" pitchFamily="34" charset="-120"/>
              </a:rPr>
              <a:t>ML algorithms analyze vast datasets for more accurate flood level predictions.</a:t>
            </a:r>
            <a:endParaRPr lang="en-US" sz="1000" dirty="0"/>
          </a:p>
        </p:txBody>
      </p:sp>
      <p:sp>
        <p:nvSpPr>
          <p:cNvPr id="6" name="Shape 4"/>
          <p:cNvSpPr/>
          <p:nvPr/>
        </p:nvSpPr>
        <p:spPr>
          <a:xfrm>
            <a:off x="7380208" y="1170146"/>
            <a:ext cx="227528" cy="227528"/>
          </a:xfrm>
          <a:prstGeom prst="roundRect">
            <a:avLst>
              <a:gd name="adj" fmla="val 24008"/>
            </a:avLst>
          </a:prstGeom>
          <a:solidFill>
            <a:srgbClr val="E1E1EA"/>
          </a:solidFill>
          <a:ln w="7620">
            <a:solidFill>
              <a:srgbClr val="C7C7D0"/>
            </a:solidFill>
            <a:prstDash val="solid"/>
          </a:ln>
        </p:spPr>
      </p:sp>
      <p:sp>
        <p:nvSpPr>
          <p:cNvPr id="7" name="Text 5"/>
          <p:cNvSpPr/>
          <p:nvPr/>
        </p:nvSpPr>
        <p:spPr>
          <a:xfrm>
            <a:off x="7737753" y="1170146"/>
            <a:ext cx="1715453" cy="203121"/>
          </a:xfrm>
          <a:prstGeom prst="rect">
            <a:avLst/>
          </a:prstGeom>
          <a:noFill/>
          <a:ln/>
        </p:spPr>
        <p:txBody>
          <a:bodyPr wrap="none" lIns="0" tIns="0" rIns="0" bIns="0" rtlCol="0" anchor="t"/>
          <a:lstStyle/>
          <a:p>
            <a:pPr marL="0" indent="0">
              <a:lnSpc>
                <a:spcPts val="1600"/>
              </a:lnSpc>
              <a:buNone/>
            </a:pPr>
            <a:r>
              <a:rPr lang="en-US" sz="1250" dirty="0">
                <a:solidFill>
                  <a:srgbClr val="3C3939"/>
                </a:solidFill>
                <a:latin typeface="Raleway" pitchFamily="34" charset="0"/>
                <a:ea typeface="Raleway" pitchFamily="34" charset="-122"/>
                <a:cs typeface="Raleway" pitchFamily="34" charset="-120"/>
              </a:rPr>
              <a:t>Early Warning Systems</a:t>
            </a:r>
            <a:endParaRPr lang="en-US" sz="1250" dirty="0"/>
          </a:p>
        </p:txBody>
      </p:sp>
      <p:sp>
        <p:nvSpPr>
          <p:cNvPr id="8" name="Text 6"/>
          <p:cNvSpPr/>
          <p:nvPr/>
        </p:nvSpPr>
        <p:spPr>
          <a:xfrm>
            <a:off x="7737753" y="1451253"/>
            <a:ext cx="6437471" cy="208002"/>
          </a:xfrm>
          <a:prstGeom prst="rect">
            <a:avLst/>
          </a:prstGeom>
          <a:noFill/>
          <a:ln/>
        </p:spPr>
        <p:txBody>
          <a:bodyPr wrap="none" lIns="0" tIns="0" rIns="0" bIns="0" rtlCol="0" anchor="t"/>
          <a:lstStyle/>
          <a:p>
            <a:pPr marL="0" indent="0">
              <a:lnSpc>
                <a:spcPts val="1600"/>
              </a:lnSpc>
              <a:buNone/>
            </a:pPr>
            <a:r>
              <a:rPr lang="en-US" sz="1000" dirty="0">
                <a:solidFill>
                  <a:srgbClr val="3C3939"/>
                </a:solidFill>
                <a:latin typeface="Roboto" pitchFamily="34" charset="0"/>
                <a:ea typeface="Roboto" pitchFamily="34" charset="-122"/>
                <a:cs typeface="Roboto" pitchFamily="34" charset="-120"/>
              </a:rPr>
              <a:t>ML enables timely warning systems, giving communities crucial time to prepare.</a:t>
            </a:r>
            <a:endParaRPr lang="en-US" sz="1000" dirty="0"/>
          </a:p>
        </p:txBody>
      </p:sp>
      <p:sp>
        <p:nvSpPr>
          <p:cNvPr id="9" name="Shape 7"/>
          <p:cNvSpPr/>
          <p:nvPr/>
        </p:nvSpPr>
        <p:spPr>
          <a:xfrm>
            <a:off x="455176" y="1935480"/>
            <a:ext cx="227528" cy="227528"/>
          </a:xfrm>
          <a:prstGeom prst="roundRect">
            <a:avLst>
              <a:gd name="adj" fmla="val 24008"/>
            </a:avLst>
          </a:prstGeom>
          <a:solidFill>
            <a:srgbClr val="E1E1EA"/>
          </a:solidFill>
          <a:ln w="7620">
            <a:solidFill>
              <a:srgbClr val="C7C7D0"/>
            </a:solidFill>
            <a:prstDash val="solid"/>
          </a:ln>
        </p:spPr>
      </p:sp>
      <p:sp>
        <p:nvSpPr>
          <p:cNvPr id="10" name="Text 8"/>
          <p:cNvSpPr/>
          <p:nvPr/>
        </p:nvSpPr>
        <p:spPr>
          <a:xfrm>
            <a:off x="812721" y="1935480"/>
            <a:ext cx="1694617" cy="203121"/>
          </a:xfrm>
          <a:prstGeom prst="rect">
            <a:avLst/>
          </a:prstGeom>
          <a:noFill/>
          <a:ln/>
        </p:spPr>
        <p:txBody>
          <a:bodyPr wrap="none" lIns="0" tIns="0" rIns="0" bIns="0" rtlCol="0" anchor="t"/>
          <a:lstStyle/>
          <a:p>
            <a:pPr marL="0" indent="0">
              <a:lnSpc>
                <a:spcPts val="1600"/>
              </a:lnSpc>
              <a:buNone/>
            </a:pPr>
            <a:r>
              <a:rPr lang="en-US" sz="1250" dirty="0">
                <a:solidFill>
                  <a:srgbClr val="3C3939"/>
                </a:solidFill>
                <a:latin typeface="Raleway" pitchFamily="34" charset="0"/>
                <a:ea typeface="Raleway" pitchFamily="34" charset="-122"/>
                <a:cs typeface="Raleway" pitchFamily="34" charset="-120"/>
              </a:rPr>
              <a:t>Resource Optimization</a:t>
            </a:r>
            <a:endParaRPr lang="en-US" sz="1250" dirty="0"/>
          </a:p>
        </p:txBody>
      </p:sp>
      <p:sp>
        <p:nvSpPr>
          <p:cNvPr id="11" name="Text 9"/>
          <p:cNvSpPr/>
          <p:nvPr/>
        </p:nvSpPr>
        <p:spPr>
          <a:xfrm>
            <a:off x="812721" y="2216587"/>
            <a:ext cx="6437471" cy="208002"/>
          </a:xfrm>
          <a:prstGeom prst="rect">
            <a:avLst/>
          </a:prstGeom>
          <a:noFill/>
          <a:ln/>
        </p:spPr>
        <p:txBody>
          <a:bodyPr wrap="none" lIns="0" tIns="0" rIns="0" bIns="0" rtlCol="0" anchor="t"/>
          <a:lstStyle/>
          <a:p>
            <a:pPr marL="0" indent="0">
              <a:lnSpc>
                <a:spcPts val="1600"/>
              </a:lnSpc>
              <a:buNone/>
            </a:pPr>
            <a:r>
              <a:rPr lang="en-US" sz="1000" dirty="0">
                <a:solidFill>
                  <a:srgbClr val="3C3939"/>
                </a:solidFill>
                <a:latin typeface="Roboto" pitchFamily="34" charset="0"/>
                <a:ea typeface="Roboto" pitchFamily="34" charset="-122"/>
                <a:cs typeface="Roboto" pitchFamily="34" charset="-120"/>
              </a:rPr>
              <a:t>ML optimizes resource allocation for more efficient flood mitigation and response.</a:t>
            </a:r>
            <a:endParaRPr lang="en-US" sz="1000" dirty="0"/>
          </a:p>
        </p:txBody>
      </p:sp>
      <p:sp>
        <p:nvSpPr>
          <p:cNvPr id="12" name="Shape 10"/>
          <p:cNvSpPr/>
          <p:nvPr/>
        </p:nvSpPr>
        <p:spPr>
          <a:xfrm>
            <a:off x="7380208" y="1935480"/>
            <a:ext cx="227528" cy="227528"/>
          </a:xfrm>
          <a:prstGeom prst="roundRect">
            <a:avLst>
              <a:gd name="adj" fmla="val 24008"/>
            </a:avLst>
          </a:prstGeom>
          <a:solidFill>
            <a:srgbClr val="E1E1EA"/>
          </a:solidFill>
          <a:ln w="7620">
            <a:solidFill>
              <a:srgbClr val="C7C7D0"/>
            </a:solidFill>
            <a:prstDash val="solid"/>
          </a:ln>
        </p:spPr>
      </p:sp>
      <p:sp>
        <p:nvSpPr>
          <p:cNvPr id="13" name="Text 11"/>
          <p:cNvSpPr/>
          <p:nvPr/>
        </p:nvSpPr>
        <p:spPr>
          <a:xfrm>
            <a:off x="7737753" y="1935480"/>
            <a:ext cx="2462093" cy="203121"/>
          </a:xfrm>
          <a:prstGeom prst="rect">
            <a:avLst/>
          </a:prstGeom>
          <a:noFill/>
          <a:ln/>
        </p:spPr>
        <p:txBody>
          <a:bodyPr wrap="none" lIns="0" tIns="0" rIns="0" bIns="0" rtlCol="0" anchor="t"/>
          <a:lstStyle/>
          <a:p>
            <a:pPr marL="0" indent="0">
              <a:lnSpc>
                <a:spcPts val="1600"/>
              </a:lnSpc>
              <a:buNone/>
            </a:pPr>
            <a:r>
              <a:rPr lang="en-US" sz="1250" dirty="0">
                <a:solidFill>
                  <a:srgbClr val="3C3939"/>
                </a:solidFill>
                <a:latin typeface="Raleway" pitchFamily="34" charset="0"/>
                <a:ea typeface="Raleway" pitchFamily="34" charset="-122"/>
                <a:cs typeface="Raleway" pitchFamily="34" charset="-120"/>
              </a:rPr>
              <a:t>Integration with Existing Systems</a:t>
            </a:r>
            <a:endParaRPr lang="en-US" sz="1250" dirty="0"/>
          </a:p>
        </p:txBody>
      </p:sp>
      <p:sp>
        <p:nvSpPr>
          <p:cNvPr id="14" name="Text 12"/>
          <p:cNvSpPr/>
          <p:nvPr/>
        </p:nvSpPr>
        <p:spPr>
          <a:xfrm>
            <a:off x="7737753" y="2216587"/>
            <a:ext cx="6437471" cy="208002"/>
          </a:xfrm>
          <a:prstGeom prst="rect">
            <a:avLst/>
          </a:prstGeom>
          <a:noFill/>
          <a:ln/>
        </p:spPr>
        <p:txBody>
          <a:bodyPr wrap="none" lIns="0" tIns="0" rIns="0" bIns="0" rtlCol="0" anchor="t"/>
          <a:lstStyle/>
          <a:p>
            <a:pPr marL="0" indent="0">
              <a:lnSpc>
                <a:spcPts val="1600"/>
              </a:lnSpc>
              <a:buNone/>
            </a:pPr>
            <a:r>
              <a:rPr lang="en-US" sz="1000" dirty="0">
                <a:solidFill>
                  <a:srgbClr val="3C3939"/>
                </a:solidFill>
                <a:latin typeface="Roboto" pitchFamily="34" charset="0"/>
                <a:ea typeface="Roboto" pitchFamily="34" charset="-122"/>
                <a:cs typeface="Roboto" pitchFamily="34" charset="-120"/>
              </a:rPr>
              <a:t>ML enhances traditional models using real-time data from various sources.</a:t>
            </a:r>
            <a:endParaRPr lang="en-US" sz="1000" dirty="0"/>
          </a:p>
        </p:txBody>
      </p:sp>
      <p:pic>
        <p:nvPicPr>
          <p:cNvPr id="15" name="Image 0" descr="preencoded.png"/>
          <p:cNvPicPr>
            <a:picLocks noChangeAspect="1"/>
          </p:cNvPicPr>
          <p:nvPr/>
        </p:nvPicPr>
        <p:blipFill>
          <a:blip r:embed="rId3"/>
          <a:stretch>
            <a:fillRect/>
          </a:stretch>
        </p:blipFill>
        <p:spPr>
          <a:xfrm>
            <a:off x="71919" y="2720340"/>
            <a:ext cx="14486561" cy="5437340"/>
          </a:xfrm>
          <a:prstGeom prst="rect">
            <a:avLst/>
          </a:prstGeom>
        </p:spPr>
      </p:pic>
      <p:sp>
        <p:nvSpPr>
          <p:cNvPr id="16" name="Rectangle 15">
            <a:extLst>
              <a:ext uri="{FF2B5EF4-FFF2-40B4-BE49-F238E27FC236}">
                <a16:creationId xmlns:a16="http://schemas.microsoft.com/office/drawing/2014/main" id="{41F7AF64-6238-F095-D842-7DE88FABDABA}"/>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06492" y="397907"/>
            <a:ext cx="2463165" cy="271224"/>
          </a:xfrm>
          <a:prstGeom prst="rect">
            <a:avLst/>
          </a:prstGeom>
          <a:noFill/>
          <a:ln/>
        </p:spPr>
        <p:txBody>
          <a:bodyPr wrap="none" lIns="0" tIns="0" rIns="0" bIns="0" rtlCol="0" anchor="t"/>
          <a:lstStyle/>
          <a:p>
            <a:pPr marL="0" indent="0">
              <a:lnSpc>
                <a:spcPts val="2100"/>
              </a:lnSpc>
              <a:buNone/>
            </a:pPr>
            <a:r>
              <a:rPr lang="en-US" sz="1700" b="1" dirty="0">
                <a:solidFill>
                  <a:srgbClr val="1B1B27"/>
                </a:solidFill>
                <a:latin typeface="Raleway" pitchFamily="34" charset="0"/>
                <a:ea typeface="Raleway" pitchFamily="34" charset="-122"/>
                <a:cs typeface="Raleway" pitchFamily="34" charset="-120"/>
              </a:rPr>
              <a:t>Software Specifications</a:t>
            </a:r>
            <a:endParaRPr lang="en-US" sz="1700" dirty="0"/>
          </a:p>
        </p:txBody>
      </p:sp>
      <p:sp>
        <p:nvSpPr>
          <p:cNvPr id="3" name="Text 1"/>
          <p:cNvSpPr/>
          <p:nvPr/>
        </p:nvSpPr>
        <p:spPr>
          <a:xfrm>
            <a:off x="506492" y="813792"/>
            <a:ext cx="2160389" cy="226219"/>
          </a:xfrm>
          <a:prstGeom prst="rect">
            <a:avLst/>
          </a:prstGeom>
          <a:noFill/>
          <a:ln/>
        </p:spPr>
        <p:txBody>
          <a:bodyPr wrap="none" lIns="0" tIns="0" rIns="0" bIns="0" rtlCol="0" anchor="t"/>
          <a:lstStyle/>
          <a:p>
            <a:pPr marL="0" indent="0">
              <a:lnSpc>
                <a:spcPts val="1750"/>
              </a:lnSpc>
              <a:buNone/>
            </a:pPr>
            <a:r>
              <a:rPr lang="en-US" sz="1400" b="1" dirty="0">
                <a:solidFill>
                  <a:srgbClr val="1B1B27"/>
                </a:solidFill>
                <a:latin typeface="Raleway" pitchFamily="34" charset="0"/>
                <a:ea typeface="Raleway" pitchFamily="34" charset="-122"/>
                <a:cs typeface="Raleway" pitchFamily="34" charset="-120"/>
              </a:rPr>
              <a:t>Hardware Requirements:</a:t>
            </a:r>
            <a:endParaRPr lang="en-US" sz="1400" dirty="0"/>
          </a:p>
        </p:txBody>
      </p:sp>
      <p:sp>
        <p:nvSpPr>
          <p:cNvPr id="4" name="Text 2"/>
          <p:cNvSpPr/>
          <p:nvPr/>
        </p:nvSpPr>
        <p:spPr>
          <a:xfrm>
            <a:off x="506492" y="1257062"/>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System</a:t>
            </a:r>
            <a:r>
              <a:rPr lang="en-US" sz="1100" dirty="0">
                <a:solidFill>
                  <a:srgbClr val="3C3939"/>
                </a:solidFill>
                <a:latin typeface="Roboto" pitchFamily="34" charset="0"/>
                <a:ea typeface="Roboto" pitchFamily="34" charset="-122"/>
                <a:cs typeface="Roboto" pitchFamily="34" charset="-120"/>
              </a:rPr>
              <a:t>: Intel I-3, I-5, or I-7 Processor</a:t>
            </a:r>
            <a:endParaRPr lang="en-US" sz="1100" dirty="0"/>
          </a:p>
        </p:txBody>
      </p:sp>
      <p:sp>
        <p:nvSpPr>
          <p:cNvPr id="5" name="Text 3"/>
          <p:cNvSpPr/>
          <p:nvPr/>
        </p:nvSpPr>
        <p:spPr>
          <a:xfrm>
            <a:off x="506492" y="1539240"/>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Hard Disk</a:t>
            </a:r>
            <a:r>
              <a:rPr lang="en-US" sz="1100" dirty="0">
                <a:solidFill>
                  <a:srgbClr val="3C3939"/>
                </a:solidFill>
                <a:latin typeface="Roboto" pitchFamily="34" charset="0"/>
                <a:ea typeface="Roboto" pitchFamily="34" charset="-122"/>
                <a:cs typeface="Roboto" pitchFamily="34" charset="-120"/>
              </a:rPr>
              <a:t>: 500 GB</a:t>
            </a:r>
            <a:endParaRPr lang="en-US" sz="1100" dirty="0"/>
          </a:p>
        </p:txBody>
      </p:sp>
      <p:sp>
        <p:nvSpPr>
          <p:cNvPr id="6" name="Text 4"/>
          <p:cNvSpPr/>
          <p:nvPr/>
        </p:nvSpPr>
        <p:spPr>
          <a:xfrm>
            <a:off x="506492" y="1821418"/>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Floppy Drive</a:t>
            </a:r>
            <a:r>
              <a:rPr lang="en-US" sz="1100" dirty="0">
                <a:solidFill>
                  <a:srgbClr val="3C3939"/>
                </a:solidFill>
                <a:latin typeface="Roboto" pitchFamily="34" charset="0"/>
                <a:ea typeface="Roboto" pitchFamily="34" charset="-122"/>
                <a:cs typeface="Roboto" pitchFamily="34" charset="-120"/>
              </a:rPr>
              <a:t>: 1.44 MB</a:t>
            </a:r>
            <a:endParaRPr lang="en-US" sz="1100" dirty="0"/>
          </a:p>
        </p:txBody>
      </p:sp>
      <p:sp>
        <p:nvSpPr>
          <p:cNvPr id="7" name="Text 5"/>
          <p:cNvSpPr/>
          <p:nvPr/>
        </p:nvSpPr>
        <p:spPr>
          <a:xfrm>
            <a:off x="506492" y="2103596"/>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Monitor</a:t>
            </a:r>
            <a:r>
              <a:rPr lang="en-US" sz="1100" dirty="0">
                <a:solidFill>
                  <a:srgbClr val="3C3939"/>
                </a:solidFill>
                <a:latin typeface="Roboto" pitchFamily="34" charset="0"/>
                <a:ea typeface="Roboto" pitchFamily="34" charset="-122"/>
                <a:cs typeface="Roboto" pitchFamily="34" charset="-120"/>
              </a:rPr>
              <a:t>: 14" Colour Monitor</a:t>
            </a:r>
            <a:endParaRPr lang="en-US" sz="1100" dirty="0"/>
          </a:p>
        </p:txBody>
      </p:sp>
      <p:sp>
        <p:nvSpPr>
          <p:cNvPr id="8" name="Text 6"/>
          <p:cNvSpPr/>
          <p:nvPr/>
        </p:nvSpPr>
        <p:spPr>
          <a:xfrm>
            <a:off x="506492" y="2385774"/>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Mouse</a:t>
            </a:r>
            <a:r>
              <a:rPr lang="en-US" sz="1100" dirty="0">
                <a:solidFill>
                  <a:srgbClr val="3C3939"/>
                </a:solidFill>
                <a:latin typeface="Roboto" pitchFamily="34" charset="0"/>
                <a:ea typeface="Roboto" pitchFamily="34" charset="-122"/>
                <a:cs typeface="Roboto" pitchFamily="34" charset="-120"/>
              </a:rPr>
              <a:t>: Optical Mouse</a:t>
            </a:r>
            <a:endParaRPr lang="en-US" sz="1100" dirty="0"/>
          </a:p>
        </p:txBody>
      </p:sp>
      <p:sp>
        <p:nvSpPr>
          <p:cNvPr id="9" name="Text 7"/>
          <p:cNvSpPr/>
          <p:nvPr/>
        </p:nvSpPr>
        <p:spPr>
          <a:xfrm>
            <a:off x="506492" y="2667953"/>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RAM</a:t>
            </a:r>
            <a:r>
              <a:rPr lang="en-US" sz="1100" dirty="0">
                <a:solidFill>
                  <a:srgbClr val="3C3939"/>
                </a:solidFill>
                <a:latin typeface="Roboto" pitchFamily="34" charset="0"/>
                <a:ea typeface="Roboto" pitchFamily="34" charset="-122"/>
                <a:cs typeface="Roboto" pitchFamily="34" charset="-120"/>
              </a:rPr>
              <a:t>: 2 GB</a:t>
            </a:r>
            <a:endParaRPr lang="en-US" sz="1100" dirty="0"/>
          </a:p>
        </p:txBody>
      </p:sp>
      <p:sp>
        <p:nvSpPr>
          <p:cNvPr id="10" name="Text 8"/>
          <p:cNvSpPr/>
          <p:nvPr/>
        </p:nvSpPr>
        <p:spPr>
          <a:xfrm>
            <a:off x="506492" y="3116580"/>
            <a:ext cx="2093119" cy="226219"/>
          </a:xfrm>
          <a:prstGeom prst="rect">
            <a:avLst/>
          </a:prstGeom>
          <a:noFill/>
          <a:ln/>
        </p:spPr>
        <p:txBody>
          <a:bodyPr wrap="none" lIns="0" tIns="0" rIns="0" bIns="0" rtlCol="0" anchor="t"/>
          <a:lstStyle/>
          <a:p>
            <a:pPr marL="0" indent="0">
              <a:lnSpc>
                <a:spcPts val="1750"/>
              </a:lnSpc>
              <a:buNone/>
            </a:pPr>
            <a:r>
              <a:rPr lang="en-US" sz="1400" b="1" dirty="0">
                <a:solidFill>
                  <a:srgbClr val="1B1B27"/>
                </a:solidFill>
                <a:latin typeface="Raleway" pitchFamily="34" charset="0"/>
                <a:ea typeface="Raleway" pitchFamily="34" charset="-122"/>
                <a:cs typeface="Raleway" pitchFamily="34" charset="-120"/>
              </a:rPr>
              <a:t>Software Requirements:</a:t>
            </a:r>
            <a:endParaRPr lang="en-US" sz="1400" dirty="0"/>
          </a:p>
        </p:txBody>
      </p:sp>
      <p:sp>
        <p:nvSpPr>
          <p:cNvPr id="11" name="Text 9"/>
          <p:cNvSpPr/>
          <p:nvPr/>
        </p:nvSpPr>
        <p:spPr>
          <a:xfrm>
            <a:off x="506492" y="3559850"/>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Operating System</a:t>
            </a:r>
            <a:r>
              <a:rPr lang="en-US" sz="1100">
                <a:solidFill>
                  <a:srgbClr val="3C3939"/>
                </a:solidFill>
                <a:latin typeface="Roboto" pitchFamily="34" charset="0"/>
                <a:ea typeface="Roboto" pitchFamily="34" charset="-122"/>
                <a:cs typeface="Roboto" pitchFamily="34" charset="-120"/>
              </a:rPr>
              <a:t>: Windows </a:t>
            </a:r>
            <a:r>
              <a:rPr lang="en-US" sz="1100" dirty="0">
                <a:solidFill>
                  <a:srgbClr val="3C3939"/>
                </a:solidFill>
                <a:latin typeface="Roboto" pitchFamily="34" charset="0"/>
                <a:ea typeface="Roboto" pitchFamily="34" charset="-122"/>
                <a:cs typeface="Roboto" pitchFamily="34" charset="-120"/>
              </a:rPr>
              <a:t>8, 10 Ultimate, Linux, Mac</a:t>
            </a:r>
            <a:endParaRPr lang="en-US" sz="1100" dirty="0"/>
          </a:p>
        </p:txBody>
      </p:sp>
      <p:sp>
        <p:nvSpPr>
          <p:cNvPr id="12" name="Text 10"/>
          <p:cNvSpPr/>
          <p:nvPr/>
        </p:nvSpPr>
        <p:spPr>
          <a:xfrm>
            <a:off x="506492" y="3842028"/>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Front-End</a:t>
            </a:r>
            <a:r>
              <a:rPr lang="en-US" sz="1100" dirty="0">
                <a:solidFill>
                  <a:srgbClr val="3C3939"/>
                </a:solidFill>
                <a:latin typeface="Roboto" pitchFamily="34" charset="0"/>
                <a:ea typeface="Roboto" pitchFamily="34" charset="-122"/>
                <a:cs typeface="Roboto" pitchFamily="34" charset="-120"/>
              </a:rPr>
              <a:t>: Python</a:t>
            </a:r>
            <a:endParaRPr lang="en-US" sz="1100" dirty="0"/>
          </a:p>
        </p:txBody>
      </p:sp>
      <p:sp>
        <p:nvSpPr>
          <p:cNvPr id="13" name="Text 11"/>
          <p:cNvSpPr/>
          <p:nvPr/>
        </p:nvSpPr>
        <p:spPr>
          <a:xfrm>
            <a:off x="506492" y="4124206"/>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Coding Language</a:t>
            </a:r>
            <a:r>
              <a:rPr lang="en-US" sz="1100" dirty="0">
                <a:solidFill>
                  <a:srgbClr val="3C3939"/>
                </a:solidFill>
                <a:latin typeface="Roboto" pitchFamily="34" charset="0"/>
                <a:ea typeface="Roboto" pitchFamily="34" charset="-122"/>
                <a:cs typeface="Roboto" pitchFamily="34" charset="-120"/>
              </a:rPr>
              <a:t>: Python</a:t>
            </a:r>
            <a:endParaRPr lang="en-US" sz="1100" dirty="0"/>
          </a:p>
        </p:txBody>
      </p:sp>
      <p:sp>
        <p:nvSpPr>
          <p:cNvPr id="14" name="Text 12"/>
          <p:cNvSpPr/>
          <p:nvPr/>
        </p:nvSpPr>
        <p:spPr>
          <a:xfrm>
            <a:off x="506492" y="4406384"/>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3C3939"/>
                </a:solidFill>
                <a:latin typeface="Roboto" pitchFamily="34" charset="0"/>
                <a:ea typeface="Roboto" pitchFamily="34" charset="-122"/>
                <a:cs typeface="Roboto" pitchFamily="34" charset="-120"/>
              </a:rPr>
              <a:t>Software Environment</a:t>
            </a:r>
            <a:r>
              <a:rPr lang="en-US" sz="1100" dirty="0">
                <a:solidFill>
                  <a:srgbClr val="3C3939"/>
                </a:solidFill>
                <a:latin typeface="Roboto" pitchFamily="34" charset="0"/>
                <a:ea typeface="Roboto" pitchFamily="34" charset="-122"/>
                <a:cs typeface="Roboto" pitchFamily="34" charset="-120"/>
              </a:rPr>
              <a:t>: Anaconda (Jupyter or Spyder)</a:t>
            </a:r>
            <a:endParaRPr lang="en-US" sz="1100" dirty="0"/>
          </a:p>
        </p:txBody>
      </p:sp>
      <p:sp>
        <p:nvSpPr>
          <p:cNvPr id="15" name="Text 13"/>
          <p:cNvSpPr/>
          <p:nvPr/>
        </p:nvSpPr>
        <p:spPr>
          <a:xfrm>
            <a:off x="506492" y="4855012"/>
            <a:ext cx="1809155" cy="226219"/>
          </a:xfrm>
          <a:prstGeom prst="rect">
            <a:avLst/>
          </a:prstGeom>
          <a:noFill/>
          <a:ln/>
        </p:spPr>
        <p:txBody>
          <a:bodyPr wrap="none" lIns="0" tIns="0" rIns="0" bIns="0" rtlCol="0" anchor="t"/>
          <a:lstStyle/>
          <a:p>
            <a:pPr marL="0" indent="0">
              <a:lnSpc>
                <a:spcPts val="1750"/>
              </a:lnSpc>
              <a:buNone/>
            </a:pPr>
            <a:r>
              <a:rPr lang="en-US" sz="1400" b="1" dirty="0">
                <a:solidFill>
                  <a:srgbClr val="1B1B27"/>
                </a:solidFill>
                <a:latin typeface="Raleway" pitchFamily="34" charset="0"/>
                <a:ea typeface="Raleway" pitchFamily="34" charset="-122"/>
                <a:cs typeface="Raleway" pitchFamily="34" charset="-120"/>
              </a:rPr>
              <a:t>User Requirements:</a:t>
            </a:r>
            <a:endParaRPr lang="en-US" sz="1400" dirty="0"/>
          </a:p>
        </p:txBody>
      </p:sp>
      <p:sp>
        <p:nvSpPr>
          <p:cNvPr id="16" name="Text 14"/>
          <p:cNvSpPr/>
          <p:nvPr/>
        </p:nvSpPr>
        <p:spPr>
          <a:xfrm>
            <a:off x="506492" y="5298281"/>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Load the application before use.</a:t>
            </a:r>
            <a:endParaRPr lang="en-US" sz="1100" dirty="0"/>
          </a:p>
        </p:txBody>
      </p:sp>
      <p:sp>
        <p:nvSpPr>
          <p:cNvPr id="17" name="Text 15"/>
          <p:cNvSpPr/>
          <p:nvPr/>
        </p:nvSpPr>
        <p:spPr>
          <a:xfrm>
            <a:off x="506492" y="5580459"/>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Provide data (text, audio, image, video) to hide.</a:t>
            </a:r>
            <a:endParaRPr lang="en-US" sz="1100" dirty="0"/>
          </a:p>
        </p:txBody>
      </p:sp>
      <p:sp>
        <p:nvSpPr>
          <p:cNvPr id="18" name="Text 16"/>
          <p:cNvSpPr/>
          <p:nvPr/>
        </p:nvSpPr>
        <p:spPr>
          <a:xfrm>
            <a:off x="506492" y="5862637"/>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Have a master file for embedding data.</a:t>
            </a:r>
            <a:endParaRPr lang="en-US" sz="1100" dirty="0"/>
          </a:p>
        </p:txBody>
      </p:sp>
      <p:sp>
        <p:nvSpPr>
          <p:cNvPr id="19" name="Text 17"/>
          <p:cNvSpPr/>
          <p:nvPr/>
        </p:nvSpPr>
        <p:spPr>
          <a:xfrm>
            <a:off x="506492" y="6144816"/>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Use a stego-key for encryption/decryption.</a:t>
            </a:r>
            <a:endParaRPr lang="en-US" sz="1100" dirty="0"/>
          </a:p>
        </p:txBody>
      </p:sp>
      <p:sp>
        <p:nvSpPr>
          <p:cNvPr id="20" name="Text 18"/>
          <p:cNvSpPr/>
          <p:nvPr/>
        </p:nvSpPr>
        <p:spPr>
          <a:xfrm>
            <a:off x="506492" y="6593443"/>
            <a:ext cx="2220992" cy="226219"/>
          </a:xfrm>
          <a:prstGeom prst="rect">
            <a:avLst/>
          </a:prstGeom>
          <a:noFill/>
          <a:ln/>
        </p:spPr>
        <p:txBody>
          <a:bodyPr wrap="none" lIns="0" tIns="0" rIns="0" bIns="0" rtlCol="0" anchor="t"/>
          <a:lstStyle/>
          <a:p>
            <a:pPr marL="0" indent="0">
              <a:lnSpc>
                <a:spcPts val="1750"/>
              </a:lnSpc>
              <a:buNone/>
            </a:pPr>
            <a:r>
              <a:rPr lang="en-US" sz="1400" b="1" dirty="0">
                <a:solidFill>
                  <a:srgbClr val="1B1B27"/>
                </a:solidFill>
                <a:latin typeface="Raleway" pitchFamily="34" charset="0"/>
                <a:ea typeface="Raleway" pitchFamily="34" charset="-122"/>
                <a:cs typeface="Raleway" pitchFamily="34" charset="-120"/>
              </a:rPr>
              <a:t>Functional Requirements:</a:t>
            </a:r>
            <a:endParaRPr lang="en-US" sz="1400" dirty="0"/>
          </a:p>
        </p:txBody>
      </p:sp>
      <p:sp>
        <p:nvSpPr>
          <p:cNvPr id="21" name="Text 19"/>
          <p:cNvSpPr/>
          <p:nvPr/>
        </p:nvSpPr>
        <p:spPr>
          <a:xfrm>
            <a:off x="506492" y="7036713"/>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Outputs: External, Internal, Operational, and Interface Outputs.</a:t>
            </a:r>
            <a:endParaRPr lang="en-US" sz="1100" dirty="0"/>
          </a:p>
        </p:txBody>
      </p:sp>
      <p:sp>
        <p:nvSpPr>
          <p:cNvPr id="22" name="Text 20"/>
          <p:cNvSpPr/>
          <p:nvPr/>
        </p:nvSpPr>
        <p:spPr>
          <a:xfrm>
            <a:off x="506492" y="7318891"/>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User interaction: Understand preferences via a questionnaire.</a:t>
            </a:r>
            <a:endParaRPr lang="en-US" sz="1100" dirty="0"/>
          </a:p>
        </p:txBody>
      </p:sp>
      <p:sp>
        <p:nvSpPr>
          <p:cNvPr id="23" name="Text 21"/>
          <p:cNvSpPr/>
          <p:nvPr/>
        </p:nvSpPr>
        <p:spPr>
          <a:xfrm>
            <a:off x="506492" y="7601069"/>
            <a:ext cx="13617416"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3C3939"/>
                </a:solidFill>
                <a:latin typeface="Roboto" pitchFamily="34" charset="0"/>
                <a:ea typeface="Roboto" pitchFamily="34" charset="-122"/>
                <a:cs typeface="Roboto" pitchFamily="34" charset="-120"/>
              </a:rPr>
              <a:t>Input Data: Can be in relational databases, text files, Excel, or XML.</a:t>
            </a:r>
            <a:endParaRPr lang="en-US" sz="1100" dirty="0"/>
          </a:p>
        </p:txBody>
      </p:sp>
      <p:sp>
        <p:nvSpPr>
          <p:cNvPr id="24" name="Rectangle 23">
            <a:extLst>
              <a:ext uri="{FF2B5EF4-FFF2-40B4-BE49-F238E27FC236}">
                <a16:creationId xmlns:a16="http://schemas.microsoft.com/office/drawing/2014/main" id="{BE5A2357-4593-3F11-981D-7EE82E6A49C9}"/>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4B760A2D-51A6-812C-34A3-EC6E4D3E2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77510" y="17738"/>
            <a:ext cx="8280971" cy="82118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1866" y="504349"/>
            <a:ext cx="2409559" cy="352899"/>
          </a:xfrm>
          <a:prstGeom prst="rect">
            <a:avLst/>
          </a:prstGeom>
          <a:noFill/>
          <a:ln/>
        </p:spPr>
        <p:txBody>
          <a:bodyPr wrap="none" lIns="0" tIns="0" rIns="0" bIns="0" rtlCol="0" anchor="t"/>
          <a:lstStyle/>
          <a:p>
            <a:pPr marL="0" indent="0">
              <a:lnSpc>
                <a:spcPts val="2700"/>
              </a:lnSpc>
              <a:buNone/>
            </a:pPr>
            <a:r>
              <a:rPr lang="en-US" sz="2150" b="1" dirty="0">
                <a:solidFill>
                  <a:srgbClr val="1B1B27"/>
                </a:solidFill>
                <a:latin typeface="Raleway" pitchFamily="34" charset="0"/>
                <a:ea typeface="Raleway" pitchFamily="34" charset="-122"/>
                <a:cs typeface="Raleway" pitchFamily="34" charset="-120"/>
              </a:rPr>
              <a:t>Project Life Cycle</a:t>
            </a:r>
            <a:endParaRPr lang="en-US" sz="2150" dirty="0"/>
          </a:p>
        </p:txBody>
      </p:sp>
      <p:sp>
        <p:nvSpPr>
          <p:cNvPr id="3" name="Shape 1"/>
          <p:cNvSpPr/>
          <p:nvPr/>
        </p:nvSpPr>
        <p:spPr>
          <a:xfrm>
            <a:off x="7303770" y="1215033"/>
            <a:ext cx="22860" cy="6511052"/>
          </a:xfrm>
          <a:prstGeom prst="roundRect">
            <a:avLst>
              <a:gd name="adj" fmla="val 336985"/>
            </a:avLst>
          </a:prstGeom>
          <a:solidFill>
            <a:srgbClr val="C7C7D0"/>
          </a:solidFill>
          <a:ln/>
        </p:spPr>
      </p:sp>
      <p:sp>
        <p:nvSpPr>
          <p:cNvPr id="4" name="Shape 2"/>
          <p:cNvSpPr/>
          <p:nvPr/>
        </p:nvSpPr>
        <p:spPr>
          <a:xfrm>
            <a:off x="6489859" y="1616273"/>
            <a:ext cx="641866" cy="22860"/>
          </a:xfrm>
          <a:prstGeom prst="roundRect">
            <a:avLst>
              <a:gd name="adj" fmla="val 336985"/>
            </a:avLst>
          </a:prstGeom>
          <a:solidFill>
            <a:srgbClr val="C7C7D0"/>
          </a:solidFill>
          <a:ln/>
        </p:spPr>
      </p:sp>
      <p:sp>
        <p:nvSpPr>
          <p:cNvPr id="5" name="Shape 3"/>
          <p:cNvSpPr/>
          <p:nvPr/>
        </p:nvSpPr>
        <p:spPr>
          <a:xfrm>
            <a:off x="7108865" y="1421368"/>
            <a:ext cx="412671" cy="412671"/>
          </a:xfrm>
          <a:prstGeom prst="roundRect">
            <a:avLst>
              <a:gd name="adj" fmla="val 18667"/>
            </a:avLst>
          </a:prstGeom>
          <a:solidFill>
            <a:srgbClr val="E1E1EA"/>
          </a:solidFill>
          <a:ln w="7620">
            <a:solidFill>
              <a:srgbClr val="C7C7D0"/>
            </a:solidFill>
            <a:prstDash val="solid"/>
          </a:ln>
        </p:spPr>
      </p:sp>
      <p:sp>
        <p:nvSpPr>
          <p:cNvPr id="6" name="Text 4"/>
          <p:cNvSpPr/>
          <p:nvPr/>
        </p:nvSpPr>
        <p:spPr>
          <a:xfrm>
            <a:off x="7256264" y="1490067"/>
            <a:ext cx="117753"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1</a:t>
            </a:r>
            <a:endParaRPr lang="en-US" sz="2150" dirty="0"/>
          </a:p>
        </p:txBody>
      </p:sp>
      <p:sp>
        <p:nvSpPr>
          <p:cNvPr id="7" name="Text 5"/>
          <p:cNvSpPr/>
          <p:nvPr/>
        </p:nvSpPr>
        <p:spPr>
          <a:xfrm>
            <a:off x="3555325" y="1398389"/>
            <a:ext cx="2751177" cy="343853"/>
          </a:xfrm>
          <a:prstGeom prst="rect">
            <a:avLst/>
          </a:prstGeom>
          <a:noFill/>
          <a:ln/>
        </p:spPr>
        <p:txBody>
          <a:bodyPr wrap="none" lIns="0" tIns="0" rIns="0" bIns="0" rtlCol="0" anchor="t"/>
          <a:lstStyle/>
          <a:p>
            <a:pPr marL="0" indent="0" algn="r">
              <a:lnSpc>
                <a:spcPts val="2700"/>
              </a:lnSpc>
              <a:buNone/>
            </a:pPr>
            <a:r>
              <a:rPr lang="en-US" sz="2150" dirty="0">
                <a:solidFill>
                  <a:srgbClr val="3C3939"/>
                </a:solidFill>
                <a:latin typeface="Raleway" pitchFamily="34" charset="0"/>
                <a:ea typeface="Raleway" pitchFamily="34" charset="-122"/>
                <a:cs typeface="Raleway" pitchFamily="34" charset="-120"/>
              </a:rPr>
              <a:t>Planning</a:t>
            </a:r>
            <a:endParaRPr lang="en-US" sz="2150" dirty="0"/>
          </a:p>
        </p:txBody>
      </p:sp>
      <p:sp>
        <p:nvSpPr>
          <p:cNvPr id="8" name="Text 6"/>
          <p:cNvSpPr/>
          <p:nvPr/>
        </p:nvSpPr>
        <p:spPr>
          <a:xfrm>
            <a:off x="641866" y="1852255"/>
            <a:ext cx="5664637" cy="293489"/>
          </a:xfrm>
          <a:prstGeom prst="rect">
            <a:avLst/>
          </a:prstGeom>
          <a:noFill/>
          <a:ln/>
        </p:spPr>
        <p:txBody>
          <a:bodyPr wrap="none" lIns="0" tIns="0" rIns="0" bIns="0" rtlCol="0" anchor="t"/>
          <a:lstStyle/>
          <a:p>
            <a:pPr marL="0" indent="0" algn="r">
              <a:lnSpc>
                <a:spcPts val="2300"/>
              </a:lnSpc>
              <a:buNone/>
            </a:pPr>
            <a:r>
              <a:rPr lang="en-US" sz="1400" dirty="0">
                <a:solidFill>
                  <a:srgbClr val="3C3939"/>
                </a:solidFill>
                <a:latin typeface="Roboto" pitchFamily="34" charset="0"/>
                <a:ea typeface="Roboto" pitchFamily="34" charset="-122"/>
                <a:cs typeface="Roboto" pitchFamily="34" charset="-120"/>
              </a:rPr>
              <a:t>Requirements gathering, feasibility study, project planning</a:t>
            </a:r>
            <a:endParaRPr lang="en-US" sz="1400" dirty="0"/>
          </a:p>
        </p:txBody>
      </p:sp>
      <p:sp>
        <p:nvSpPr>
          <p:cNvPr id="9" name="Shape 7"/>
          <p:cNvSpPr/>
          <p:nvPr/>
        </p:nvSpPr>
        <p:spPr>
          <a:xfrm>
            <a:off x="7498675" y="2533293"/>
            <a:ext cx="641866" cy="22860"/>
          </a:xfrm>
          <a:prstGeom prst="roundRect">
            <a:avLst>
              <a:gd name="adj" fmla="val 336985"/>
            </a:avLst>
          </a:prstGeom>
          <a:solidFill>
            <a:srgbClr val="C7C7D0"/>
          </a:solidFill>
          <a:ln/>
        </p:spPr>
      </p:sp>
      <p:sp>
        <p:nvSpPr>
          <p:cNvPr id="10" name="Shape 8"/>
          <p:cNvSpPr/>
          <p:nvPr/>
        </p:nvSpPr>
        <p:spPr>
          <a:xfrm>
            <a:off x="7108865" y="2338387"/>
            <a:ext cx="412671" cy="412671"/>
          </a:xfrm>
          <a:prstGeom prst="roundRect">
            <a:avLst>
              <a:gd name="adj" fmla="val 18667"/>
            </a:avLst>
          </a:prstGeom>
          <a:solidFill>
            <a:srgbClr val="E1E1EA"/>
          </a:solidFill>
          <a:ln w="7620">
            <a:solidFill>
              <a:srgbClr val="C7C7D0"/>
            </a:solidFill>
            <a:prstDash val="solid"/>
          </a:ln>
        </p:spPr>
      </p:sp>
      <p:sp>
        <p:nvSpPr>
          <p:cNvPr id="11" name="Text 9"/>
          <p:cNvSpPr/>
          <p:nvPr/>
        </p:nvSpPr>
        <p:spPr>
          <a:xfrm>
            <a:off x="7243524" y="2407087"/>
            <a:ext cx="143351"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2</a:t>
            </a:r>
            <a:endParaRPr lang="en-US" sz="2150" dirty="0"/>
          </a:p>
        </p:txBody>
      </p:sp>
      <p:sp>
        <p:nvSpPr>
          <p:cNvPr id="12" name="Text 10"/>
          <p:cNvSpPr/>
          <p:nvPr/>
        </p:nvSpPr>
        <p:spPr>
          <a:xfrm>
            <a:off x="8323898" y="2315408"/>
            <a:ext cx="2751177" cy="34385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Analysis</a:t>
            </a:r>
            <a:endParaRPr lang="en-US" sz="2150" dirty="0"/>
          </a:p>
        </p:txBody>
      </p:sp>
      <p:sp>
        <p:nvSpPr>
          <p:cNvPr id="13" name="Text 11"/>
          <p:cNvSpPr/>
          <p:nvPr/>
        </p:nvSpPr>
        <p:spPr>
          <a:xfrm>
            <a:off x="8323898" y="2769275"/>
            <a:ext cx="5664637" cy="293489"/>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System analysis, requirements specification, design specification</a:t>
            </a:r>
            <a:endParaRPr lang="en-US" sz="1400" dirty="0"/>
          </a:p>
        </p:txBody>
      </p:sp>
      <p:sp>
        <p:nvSpPr>
          <p:cNvPr id="14" name="Shape 12"/>
          <p:cNvSpPr/>
          <p:nvPr/>
        </p:nvSpPr>
        <p:spPr>
          <a:xfrm>
            <a:off x="6489859" y="3358634"/>
            <a:ext cx="641866" cy="22860"/>
          </a:xfrm>
          <a:prstGeom prst="roundRect">
            <a:avLst>
              <a:gd name="adj" fmla="val 336985"/>
            </a:avLst>
          </a:prstGeom>
          <a:solidFill>
            <a:srgbClr val="C7C7D0"/>
          </a:solidFill>
          <a:ln/>
        </p:spPr>
      </p:sp>
      <p:sp>
        <p:nvSpPr>
          <p:cNvPr id="15" name="Shape 13"/>
          <p:cNvSpPr/>
          <p:nvPr/>
        </p:nvSpPr>
        <p:spPr>
          <a:xfrm>
            <a:off x="7108865" y="3163729"/>
            <a:ext cx="412671" cy="412671"/>
          </a:xfrm>
          <a:prstGeom prst="roundRect">
            <a:avLst>
              <a:gd name="adj" fmla="val 18667"/>
            </a:avLst>
          </a:prstGeom>
          <a:solidFill>
            <a:srgbClr val="E1E1EA"/>
          </a:solidFill>
          <a:ln w="7620">
            <a:solidFill>
              <a:srgbClr val="C7C7D0"/>
            </a:solidFill>
            <a:prstDash val="solid"/>
          </a:ln>
        </p:spPr>
      </p:sp>
      <p:sp>
        <p:nvSpPr>
          <p:cNvPr id="16" name="Text 14"/>
          <p:cNvSpPr/>
          <p:nvPr/>
        </p:nvSpPr>
        <p:spPr>
          <a:xfrm>
            <a:off x="7241738" y="3232428"/>
            <a:ext cx="146923"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3</a:t>
            </a:r>
            <a:endParaRPr lang="en-US" sz="2150" dirty="0"/>
          </a:p>
        </p:txBody>
      </p:sp>
      <p:sp>
        <p:nvSpPr>
          <p:cNvPr id="17" name="Text 15"/>
          <p:cNvSpPr/>
          <p:nvPr/>
        </p:nvSpPr>
        <p:spPr>
          <a:xfrm>
            <a:off x="3555325" y="3140750"/>
            <a:ext cx="2751177" cy="343853"/>
          </a:xfrm>
          <a:prstGeom prst="rect">
            <a:avLst/>
          </a:prstGeom>
          <a:noFill/>
          <a:ln/>
        </p:spPr>
        <p:txBody>
          <a:bodyPr wrap="none" lIns="0" tIns="0" rIns="0" bIns="0" rtlCol="0" anchor="t"/>
          <a:lstStyle/>
          <a:p>
            <a:pPr marL="0" indent="0" algn="r">
              <a:lnSpc>
                <a:spcPts val="2700"/>
              </a:lnSpc>
              <a:buNone/>
            </a:pPr>
            <a:r>
              <a:rPr lang="en-US" sz="2150" dirty="0">
                <a:solidFill>
                  <a:srgbClr val="3C3939"/>
                </a:solidFill>
                <a:latin typeface="Raleway" pitchFamily="34" charset="0"/>
                <a:ea typeface="Raleway" pitchFamily="34" charset="-122"/>
                <a:cs typeface="Raleway" pitchFamily="34" charset="-120"/>
              </a:rPr>
              <a:t>Design</a:t>
            </a:r>
            <a:endParaRPr lang="en-US" sz="2150" dirty="0"/>
          </a:p>
        </p:txBody>
      </p:sp>
      <p:sp>
        <p:nvSpPr>
          <p:cNvPr id="18" name="Text 16"/>
          <p:cNvSpPr/>
          <p:nvPr/>
        </p:nvSpPr>
        <p:spPr>
          <a:xfrm>
            <a:off x="641866" y="3594616"/>
            <a:ext cx="5664637" cy="293489"/>
          </a:xfrm>
          <a:prstGeom prst="rect">
            <a:avLst/>
          </a:prstGeom>
          <a:noFill/>
          <a:ln/>
        </p:spPr>
        <p:txBody>
          <a:bodyPr wrap="none" lIns="0" tIns="0" rIns="0" bIns="0" rtlCol="0" anchor="t"/>
          <a:lstStyle/>
          <a:p>
            <a:pPr marL="0" indent="0" algn="r">
              <a:lnSpc>
                <a:spcPts val="2300"/>
              </a:lnSpc>
              <a:buNone/>
            </a:pPr>
            <a:r>
              <a:rPr lang="en-US" sz="1400" dirty="0">
                <a:solidFill>
                  <a:srgbClr val="3C3939"/>
                </a:solidFill>
                <a:latin typeface="Roboto" pitchFamily="34" charset="0"/>
                <a:ea typeface="Roboto" pitchFamily="34" charset="-122"/>
                <a:cs typeface="Roboto" pitchFamily="34" charset="-120"/>
              </a:rPr>
              <a:t>Database design, UI/UX design, system architecture</a:t>
            </a:r>
            <a:endParaRPr lang="en-US" sz="1400" dirty="0"/>
          </a:p>
        </p:txBody>
      </p:sp>
      <p:sp>
        <p:nvSpPr>
          <p:cNvPr id="19" name="Shape 17"/>
          <p:cNvSpPr/>
          <p:nvPr/>
        </p:nvSpPr>
        <p:spPr>
          <a:xfrm>
            <a:off x="7498675" y="4183975"/>
            <a:ext cx="641866" cy="22860"/>
          </a:xfrm>
          <a:prstGeom prst="roundRect">
            <a:avLst>
              <a:gd name="adj" fmla="val 336985"/>
            </a:avLst>
          </a:prstGeom>
          <a:solidFill>
            <a:srgbClr val="C7C7D0"/>
          </a:solidFill>
          <a:ln/>
        </p:spPr>
      </p:sp>
      <p:sp>
        <p:nvSpPr>
          <p:cNvPr id="20" name="Shape 18"/>
          <p:cNvSpPr/>
          <p:nvPr/>
        </p:nvSpPr>
        <p:spPr>
          <a:xfrm>
            <a:off x="7108865" y="3989070"/>
            <a:ext cx="412671" cy="412671"/>
          </a:xfrm>
          <a:prstGeom prst="roundRect">
            <a:avLst>
              <a:gd name="adj" fmla="val 18667"/>
            </a:avLst>
          </a:prstGeom>
          <a:solidFill>
            <a:srgbClr val="E1E1EA"/>
          </a:solidFill>
          <a:ln w="7620">
            <a:solidFill>
              <a:srgbClr val="C7C7D0"/>
            </a:solidFill>
            <a:prstDash val="solid"/>
          </a:ln>
        </p:spPr>
      </p:sp>
      <p:sp>
        <p:nvSpPr>
          <p:cNvPr id="21" name="Text 19"/>
          <p:cNvSpPr/>
          <p:nvPr/>
        </p:nvSpPr>
        <p:spPr>
          <a:xfrm>
            <a:off x="7240072" y="4057769"/>
            <a:ext cx="150257"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4</a:t>
            </a:r>
            <a:endParaRPr lang="en-US" sz="2150" dirty="0"/>
          </a:p>
        </p:txBody>
      </p:sp>
      <p:sp>
        <p:nvSpPr>
          <p:cNvPr id="22" name="Text 20"/>
          <p:cNvSpPr/>
          <p:nvPr/>
        </p:nvSpPr>
        <p:spPr>
          <a:xfrm>
            <a:off x="8323898" y="3966091"/>
            <a:ext cx="2751177" cy="34385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Implementation</a:t>
            </a:r>
            <a:endParaRPr lang="en-US" sz="2150" dirty="0"/>
          </a:p>
        </p:txBody>
      </p:sp>
      <p:sp>
        <p:nvSpPr>
          <p:cNvPr id="23" name="Text 21"/>
          <p:cNvSpPr/>
          <p:nvPr/>
        </p:nvSpPr>
        <p:spPr>
          <a:xfrm>
            <a:off x="8323898" y="4419957"/>
            <a:ext cx="5664637" cy="293489"/>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Coding, testing, debugging</a:t>
            </a:r>
            <a:endParaRPr lang="en-US" sz="1400" dirty="0"/>
          </a:p>
        </p:txBody>
      </p:sp>
      <p:sp>
        <p:nvSpPr>
          <p:cNvPr id="24" name="Shape 22"/>
          <p:cNvSpPr/>
          <p:nvPr/>
        </p:nvSpPr>
        <p:spPr>
          <a:xfrm>
            <a:off x="6489859" y="5009317"/>
            <a:ext cx="641866" cy="22860"/>
          </a:xfrm>
          <a:prstGeom prst="roundRect">
            <a:avLst>
              <a:gd name="adj" fmla="val 336985"/>
            </a:avLst>
          </a:prstGeom>
          <a:solidFill>
            <a:srgbClr val="C7C7D0"/>
          </a:solidFill>
          <a:ln/>
        </p:spPr>
      </p:sp>
      <p:sp>
        <p:nvSpPr>
          <p:cNvPr id="25" name="Shape 23"/>
          <p:cNvSpPr/>
          <p:nvPr/>
        </p:nvSpPr>
        <p:spPr>
          <a:xfrm>
            <a:off x="7108865" y="4814411"/>
            <a:ext cx="412671" cy="412671"/>
          </a:xfrm>
          <a:prstGeom prst="roundRect">
            <a:avLst>
              <a:gd name="adj" fmla="val 18667"/>
            </a:avLst>
          </a:prstGeom>
          <a:solidFill>
            <a:srgbClr val="E1E1EA"/>
          </a:solidFill>
          <a:ln w="7620">
            <a:solidFill>
              <a:srgbClr val="C7C7D0"/>
            </a:solidFill>
            <a:prstDash val="solid"/>
          </a:ln>
        </p:spPr>
      </p:sp>
      <p:sp>
        <p:nvSpPr>
          <p:cNvPr id="26" name="Text 24"/>
          <p:cNvSpPr/>
          <p:nvPr/>
        </p:nvSpPr>
        <p:spPr>
          <a:xfrm>
            <a:off x="7240191" y="4883110"/>
            <a:ext cx="149900"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5</a:t>
            </a:r>
            <a:endParaRPr lang="en-US" sz="2150" dirty="0"/>
          </a:p>
        </p:txBody>
      </p:sp>
      <p:sp>
        <p:nvSpPr>
          <p:cNvPr id="27" name="Text 25"/>
          <p:cNvSpPr/>
          <p:nvPr/>
        </p:nvSpPr>
        <p:spPr>
          <a:xfrm>
            <a:off x="3555325" y="4791432"/>
            <a:ext cx="2751177" cy="343853"/>
          </a:xfrm>
          <a:prstGeom prst="rect">
            <a:avLst/>
          </a:prstGeom>
          <a:noFill/>
          <a:ln/>
        </p:spPr>
        <p:txBody>
          <a:bodyPr wrap="none" lIns="0" tIns="0" rIns="0" bIns="0" rtlCol="0" anchor="t"/>
          <a:lstStyle/>
          <a:p>
            <a:pPr marL="0" indent="0" algn="r">
              <a:lnSpc>
                <a:spcPts val="2700"/>
              </a:lnSpc>
              <a:buNone/>
            </a:pPr>
            <a:r>
              <a:rPr lang="en-US" sz="2150" dirty="0">
                <a:solidFill>
                  <a:srgbClr val="3C3939"/>
                </a:solidFill>
                <a:latin typeface="Raleway" pitchFamily="34" charset="0"/>
                <a:ea typeface="Raleway" pitchFamily="34" charset="-122"/>
                <a:cs typeface="Raleway" pitchFamily="34" charset="-120"/>
              </a:rPr>
              <a:t>Testing</a:t>
            </a:r>
            <a:endParaRPr lang="en-US" sz="2150" dirty="0"/>
          </a:p>
        </p:txBody>
      </p:sp>
      <p:sp>
        <p:nvSpPr>
          <p:cNvPr id="28" name="Text 26"/>
          <p:cNvSpPr/>
          <p:nvPr/>
        </p:nvSpPr>
        <p:spPr>
          <a:xfrm>
            <a:off x="641866" y="5245298"/>
            <a:ext cx="5664637" cy="293489"/>
          </a:xfrm>
          <a:prstGeom prst="rect">
            <a:avLst/>
          </a:prstGeom>
          <a:noFill/>
          <a:ln/>
        </p:spPr>
        <p:txBody>
          <a:bodyPr wrap="none" lIns="0" tIns="0" rIns="0" bIns="0" rtlCol="0" anchor="t"/>
          <a:lstStyle/>
          <a:p>
            <a:pPr marL="0" indent="0" algn="r">
              <a:lnSpc>
                <a:spcPts val="2300"/>
              </a:lnSpc>
              <a:buNone/>
            </a:pPr>
            <a:r>
              <a:rPr lang="en-US" sz="1400" dirty="0">
                <a:solidFill>
                  <a:srgbClr val="3C3939"/>
                </a:solidFill>
                <a:latin typeface="Roboto" pitchFamily="34" charset="0"/>
                <a:ea typeface="Roboto" pitchFamily="34" charset="-122"/>
                <a:cs typeface="Roboto" pitchFamily="34" charset="-120"/>
              </a:rPr>
              <a:t>Unit testing, integration testing, user acceptance testing</a:t>
            </a:r>
            <a:endParaRPr lang="en-US" sz="1400" dirty="0"/>
          </a:p>
        </p:txBody>
      </p:sp>
      <p:sp>
        <p:nvSpPr>
          <p:cNvPr id="29" name="Shape 27"/>
          <p:cNvSpPr/>
          <p:nvPr/>
        </p:nvSpPr>
        <p:spPr>
          <a:xfrm>
            <a:off x="7498675" y="5834658"/>
            <a:ext cx="641866" cy="22860"/>
          </a:xfrm>
          <a:prstGeom prst="roundRect">
            <a:avLst>
              <a:gd name="adj" fmla="val 336985"/>
            </a:avLst>
          </a:prstGeom>
          <a:solidFill>
            <a:srgbClr val="C7C7D0"/>
          </a:solidFill>
          <a:ln/>
        </p:spPr>
      </p:sp>
      <p:sp>
        <p:nvSpPr>
          <p:cNvPr id="30" name="Shape 28"/>
          <p:cNvSpPr/>
          <p:nvPr/>
        </p:nvSpPr>
        <p:spPr>
          <a:xfrm>
            <a:off x="7108865" y="5639753"/>
            <a:ext cx="412671" cy="412671"/>
          </a:xfrm>
          <a:prstGeom prst="roundRect">
            <a:avLst>
              <a:gd name="adj" fmla="val 18667"/>
            </a:avLst>
          </a:prstGeom>
          <a:solidFill>
            <a:srgbClr val="E1E1EA"/>
          </a:solidFill>
          <a:ln w="7620">
            <a:solidFill>
              <a:srgbClr val="C7C7D0"/>
            </a:solidFill>
            <a:prstDash val="solid"/>
          </a:ln>
        </p:spPr>
      </p:sp>
      <p:sp>
        <p:nvSpPr>
          <p:cNvPr id="31" name="Text 29"/>
          <p:cNvSpPr/>
          <p:nvPr/>
        </p:nvSpPr>
        <p:spPr>
          <a:xfrm>
            <a:off x="7232213" y="5708452"/>
            <a:ext cx="165854"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6</a:t>
            </a:r>
            <a:endParaRPr lang="en-US" sz="2150" dirty="0"/>
          </a:p>
        </p:txBody>
      </p:sp>
      <p:sp>
        <p:nvSpPr>
          <p:cNvPr id="32" name="Text 30"/>
          <p:cNvSpPr/>
          <p:nvPr/>
        </p:nvSpPr>
        <p:spPr>
          <a:xfrm>
            <a:off x="8323898" y="5616773"/>
            <a:ext cx="2751177" cy="34385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Deployment</a:t>
            </a:r>
            <a:endParaRPr lang="en-US" sz="2150" dirty="0"/>
          </a:p>
        </p:txBody>
      </p:sp>
      <p:sp>
        <p:nvSpPr>
          <p:cNvPr id="33" name="Text 31"/>
          <p:cNvSpPr/>
          <p:nvPr/>
        </p:nvSpPr>
        <p:spPr>
          <a:xfrm>
            <a:off x="8323898" y="6070640"/>
            <a:ext cx="5664637" cy="293489"/>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System deployment, user training, go-live</a:t>
            </a:r>
            <a:endParaRPr lang="en-US" sz="1400" dirty="0"/>
          </a:p>
        </p:txBody>
      </p:sp>
      <p:sp>
        <p:nvSpPr>
          <p:cNvPr id="34" name="Shape 32"/>
          <p:cNvSpPr/>
          <p:nvPr/>
        </p:nvSpPr>
        <p:spPr>
          <a:xfrm>
            <a:off x="6489859" y="6659999"/>
            <a:ext cx="641866" cy="22860"/>
          </a:xfrm>
          <a:prstGeom prst="roundRect">
            <a:avLst>
              <a:gd name="adj" fmla="val 336985"/>
            </a:avLst>
          </a:prstGeom>
          <a:solidFill>
            <a:srgbClr val="C7C7D0"/>
          </a:solidFill>
          <a:ln/>
        </p:spPr>
      </p:sp>
      <p:sp>
        <p:nvSpPr>
          <p:cNvPr id="35" name="Shape 33"/>
          <p:cNvSpPr/>
          <p:nvPr/>
        </p:nvSpPr>
        <p:spPr>
          <a:xfrm>
            <a:off x="7108865" y="6465094"/>
            <a:ext cx="412671" cy="412671"/>
          </a:xfrm>
          <a:prstGeom prst="roundRect">
            <a:avLst>
              <a:gd name="adj" fmla="val 18667"/>
            </a:avLst>
          </a:prstGeom>
          <a:solidFill>
            <a:srgbClr val="E1E1EA"/>
          </a:solidFill>
          <a:ln w="7620">
            <a:solidFill>
              <a:srgbClr val="C7C7D0"/>
            </a:solidFill>
            <a:prstDash val="solid"/>
          </a:ln>
        </p:spPr>
      </p:sp>
      <p:sp>
        <p:nvSpPr>
          <p:cNvPr id="36" name="Text 34"/>
          <p:cNvSpPr/>
          <p:nvPr/>
        </p:nvSpPr>
        <p:spPr>
          <a:xfrm>
            <a:off x="7241619" y="6533793"/>
            <a:ext cx="147161" cy="275153"/>
          </a:xfrm>
          <a:prstGeom prst="rect">
            <a:avLst/>
          </a:prstGeom>
          <a:noFill/>
          <a:ln/>
        </p:spPr>
        <p:txBody>
          <a:bodyPr wrap="none" lIns="0" tIns="0" rIns="0" bIns="0" rtlCol="0" anchor="t"/>
          <a:lstStyle/>
          <a:p>
            <a:pPr marL="0" indent="0" algn="ctr">
              <a:lnSpc>
                <a:spcPts val="2150"/>
              </a:lnSpc>
              <a:buNone/>
            </a:pPr>
            <a:r>
              <a:rPr lang="en-US" sz="2150" dirty="0">
                <a:solidFill>
                  <a:srgbClr val="3C3939"/>
                </a:solidFill>
                <a:latin typeface="Raleway" pitchFamily="34" charset="0"/>
                <a:ea typeface="Raleway" pitchFamily="34" charset="-122"/>
                <a:cs typeface="Raleway" pitchFamily="34" charset="-120"/>
              </a:rPr>
              <a:t>7</a:t>
            </a:r>
            <a:endParaRPr lang="en-US" sz="2150" dirty="0"/>
          </a:p>
        </p:txBody>
      </p:sp>
      <p:sp>
        <p:nvSpPr>
          <p:cNvPr id="37" name="Text 35"/>
          <p:cNvSpPr/>
          <p:nvPr/>
        </p:nvSpPr>
        <p:spPr>
          <a:xfrm>
            <a:off x="3555325" y="6442115"/>
            <a:ext cx="2751177" cy="343853"/>
          </a:xfrm>
          <a:prstGeom prst="rect">
            <a:avLst/>
          </a:prstGeom>
          <a:noFill/>
          <a:ln/>
        </p:spPr>
        <p:txBody>
          <a:bodyPr wrap="none" lIns="0" tIns="0" rIns="0" bIns="0" rtlCol="0" anchor="t"/>
          <a:lstStyle/>
          <a:p>
            <a:pPr marL="0" indent="0" algn="r">
              <a:lnSpc>
                <a:spcPts val="2700"/>
              </a:lnSpc>
              <a:buNone/>
            </a:pPr>
            <a:r>
              <a:rPr lang="en-US" sz="2150" dirty="0">
                <a:solidFill>
                  <a:srgbClr val="3C3939"/>
                </a:solidFill>
                <a:latin typeface="Raleway" pitchFamily="34" charset="0"/>
                <a:ea typeface="Raleway" pitchFamily="34" charset="-122"/>
                <a:cs typeface="Raleway" pitchFamily="34" charset="-120"/>
              </a:rPr>
              <a:t>Maintenance</a:t>
            </a:r>
            <a:endParaRPr lang="en-US" sz="2150" dirty="0"/>
          </a:p>
        </p:txBody>
      </p:sp>
      <p:sp>
        <p:nvSpPr>
          <p:cNvPr id="38" name="Text 36"/>
          <p:cNvSpPr/>
          <p:nvPr/>
        </p:nvSpPr>
        <p:spPr>
          <a:xfrm>
            <a:off x="641866" y="6895981"/>
            <a:ext cx="5664637" cy="293489"/>
          </a:xfrm>
          <a:prstGeom prst="rect">
            <a:avLst/>
          </a:prstGeom>
          <a:noFill/>
          <a:ln/>
        </p:spPr>
        <p:txBody>
          <a:bodyPr wrap="none" lIns="0" tIns="0" rIns="0" bIns="0" rtlCol="0" anchor="t"/>
          <a:lstStyle/>
          <a:p>
            <a:pPr marL="0" indent="0" algn="r">
              <a:lnSpc>
                <a:spcPts val="2300"/>
              </a:lnSpc>
              <a:buNone/>
            </a:pPr>
            <a:r>
              <a:rPr lang="en-US" sz="1400" dirty="0">
                <a:solidFill>
                  <a:srgbClr val="3C3939"/>
                </a:solidFill>
                <a:latin typeface="Roboto" pitchFamily="34" charset="0"/>
                <a:ea typeface="Roboto" pitchFamily="34" charset="-122"/>
                <a:cs typeface="Roboto" pitchFamily="34" charset="-120"/>
              </a:rPr>
              <a:t>Bug fixes, performance tuning, system upgrades</a:t>
            </a:r>
            <a:endParaRPr lang="en-US" sz="1400" dirty="0"/>
          </a:p>
        </p:txBody>
      </p:sp>
      <p:sp>
        <p:nvSpPr>
          <p:cNvPr id="39" name="Rectangle 38">
            <a:extLst>
              <a:ext uri="{FF2B5EF4-FFF2-40B4-BE49-F238E27FC236}">
                <a16:creationId xmlns:a16="http://schemas.microsoft.com/office/drawing/2014/main" id="{A30E0BB6-40B4-B5A2-B522-22D06EDE57A4}"/>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81282"/>
            <a:ext cx="941689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Modules Used in Flood Forecasting </a:t>
            </a:r>
            <a:endParaRPr lang="en-US" sz="4450" dirty="0"/>
          </a:p>
        </p:txBody>
      </p:sp>
      <p:sp>
        <p:nvSpPr>
          <p:cNvPr id="3" name="Text 1"/>
          <p:cNvSpPr/>
          <p:nvPr/>
        </p:nvSpPr>
        <p:spPr>
          <a:xfrm>
            <a:off x="793790" y="3037522"/>
            <a:ext cx="13042821" cy="725805"/>
          </a:xfrm>
          <a:prstGeom prst="rect">
            <a:avLst/>
          </a:prstGeom>
          <a:noFill/>
          <a:ln/>
        </p:spPr>
        <p:txBody>
          <a:bodyPr wrap="square" lIns="0" tIns="0" rIns="0" bIns="0" rtlCol="0" anchor="t"/>
          <a:lstStyle/>
          <a:p>
            <a:pPr marL="0" indent="0">
              <a:lnSpc>
                <a:spcPts val="2850"/>
              </a:lnSpc>
              <a:buNone/>
            </a:pPr>
            <a:r>
              <a:rPr lang="en-US" sz="1750" b="1" dirty="0">
                <a:solidFill>
                  <a:srgbClr val="3C3939"/>
                </a:solidFill>
                <a:latin typeface="Roboto" pitchFamily="34" charset="0"/>
                <a:ea typeface="Roboto" pitchFamily="34" charset="-122"/>
                <a:cs typeface="Roboto" pitchFamily="34" charset="-120"/>
              </a:rPr>
              <a:t>        </a:t>
            </a:r>
            <a:endParaRPr lang="en-US" sz="1750" dirty="0"/>
          </a:p>
        </p:txBody>
      </p:sp>
      <p:sp>
        <p:nvSpPr>
          <p:cNvPr id="4" name="Text 2"/>
          <p:cNvSpPr/>
          <p:nvPr/>
        </p:nvSpPr>
        <p:spPr>
          <a:xfrm>
            <a:off x="793790" y="6548651"/>
            <a:ext cx="13042821"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3790" y="4823579"/>
            <a:ext cx="13042821" cy="725805"/>
          </a:xfrm>
          <a:prstGeom prst="rect">
            <a:avLst/>
          </a:prstGeom>
          <a:noFill/>
          <a:ln/>
        </p:spPr>
        <p:txBody>
          <a:bodyPr wrap="square" lIns="0" tIns="0" rIns="0" bIns="0" rtlCol="0" anchor="t"/>
          <a:lstStyle/>
          <a:p>
            <a:pPr algn="l">
              <a:lnSpc>
                <a:spcPts val="2850"/>
              </a:lnSpc>
              <a:buSzPct val="100000"/>
            </a:pPr>
            <a:endParaRPr lang="en-US" sz="1750" dirty="0"/>
          </a:p>
        </p:txBody>
      </p:sp>
      <p:sp>
        <p:nvSpPr>
          <p:cNvPr id="6" name="Text 4"/>
          <p:cNvSpPr/>
          <p:nvPr/>
        </p:nvSpPr>
        <p:spPr>
          <a:xfrm>
            <a:off x="606397" y="682211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Visualization Libraries:</a:t>
            </a:r>
            <a:r>
              <a:rPr lang="en-US" sz="1750" dirty="0">
                <a:solidFill>
                  <a:srgbClr val="3C3939"/>
                </a:solidFill>
                <a:latin typeface="Roboto" pitchFamily="34" charset="0"/>
                <a:ea typeface="Roboto" pitchFamily="34" charset="-122"/>
                <a:cs typeface="Roboto" pitchFamily="34" charset="-120"/>
              </a:rPr>
              <a:t> Tools for creating insightful visualizations of flood predictions and model performance (e.g., </a:t>
            </a:r>
            <a:r>
              <a:rPr lang="en-US" sz="1750" dirty="0" err="1">
                <a:solidFill>
                  <a:srgbClr val="3C3939"/>
                </a:solidFill>
                <a:latin typeface="Roboto" pitchFamily="34" charset="0"/>
                <a:ea typeface="Roboto" pitchFamily="34" charset="-122"/>
                <a:cs typeface="Roboto" pitchFamily="34" charset="-120"/>
              </a:rPr>
              <a:t>Tkinter</a:t>
            </a:r>
            <a:r>
              <a:rPr lang="en-US" sz="1750" dirty="0">
                <a:solidFill>
                  <a:srgbClr val="3C3939"/>
                </a:solidFill>
                <a:latin typeface="Roboto" pitchFamily="34" charset="0"/>
                <a:ea typeface="Roboto" pitchFamily="34" charset="-122"/>
                <a:cs typeface="Roboto" pitchFamily="34" charset="-120"/>
              </a:rPr>
              <a:t>, Matplotlib, Seaborn).</a:t>
            </a:r>
            <a:endParaRPr lang="en-US" sz="1750" dirty="0"/>
          </a:p>
        </p:txBody>
      </p:sp>
      <p:sp>
        <p:nvSpPr>
          <p:cNvPr id="7" name="Rectangle 6">
            <a:extLst>
              <a:ext uri="{FF2B5EF4-FFF2-40B4-BE49-F238E27FC236}">
                <a16:creationId xmlns:a16="http://schemas.microsoft.com/office/drawing/2014/main" id="{6A82A7AC-4C3B-BC82-754A-25552BF46DC4}"/>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312085A-946A-8669-04C6-F724467ECDF0}"/>
              </a:ext>
            </a:extLst>
          </p:cNvPr>
          <p:cNvSpPr txBox="1"/>
          <p:nvPr/>
        </p:nvSpPr>
        <p:spPr>
          <a:xfrm>
            <a:off x="793790" y="988858"/>
            <a:ext cx="12940078" cy="5632311"/>
          </a:xfrm>
          <a:prstGeom prst="rect">
            <a:avLst/>
          </a:prstGeom>
          <a:noFill/>
        </p:spPr>
        <p:txBody>
          <a:bodyPr wrap="square" rtlCol="0">
            <a:spAutoFit/>
          </a:bodyPr>
          <a:lstStyle/>
          <a:p>
            <a:pPr marL="342900" indent="-342900">
              <a:buAutoNum type="arabicPeriod"/>
            </a:pPr>
            <a:r>
              <a:rPr lang="en-US" dirty="0"/>
              <a:t>Data Upload: A component designed to accept user input in the form of datasets (e.g., CSV or Excel files) containing historical data such as rainfall, water levels, or weather conditions. This data is the foundation for training and testing the machine learning models.</a:t>
            </a:r>
          </a:p>
          <a:p>
            <a:pPr marL="342900" indent="-342900">
              <a:buAutoNum type="arabicPeriod"/>
            </a:pPr>
            <a:endParaRPr lang="en-US" dirty="0"/>
          </a:p>
          <a:p>
            <a:pPr marL="342900" indent="-342900">
              <a:buAutoNum type="arabicPeriod"/>
            </a:pPr>
            <a:r>
              <a:rPr lang="en-US" dirty="0"/>
              <a:t>Dataset Splitting: A functionality that divides the uploaded dataset into two parts: training data (used to train the model) and testing data (used to evaluate model performance). This split ensures that the model generalizes well on unseen data.</a:t>
            </a:r>
          </a:p>
          <a:p>
            <a:pPr marL="342900" indent="-342900">
              <a:buAutoNum type="arabicPeriod"/>
            </a:pPr>
            <a:endParaRPr lang="en-US" dirty="0"/>
          </a:p>
          <a:p>
            <a:pPr marL="342900" indent="-342900">
              <a:buAutoNum type="arabicPeriod"/>
            </a:pPr>
            <a:r>
              <a:rPr lang="en-US" dirty="0"/>
              <a:t>KNN Algorithm: It Implements the K-Nearest Neighbors (KNN) algorithm, which predicts flood risk by identifying the closest data points (neighbors) in historical records and determining the majority outcome among them.</a:t>
            </a:r>
          </a:p>
          <a:p>
            <a:pPr marL="342900" indent="-342900">
              <a:buAutoNum type="arabicPeriod"/>
            </a:pPr>
            <a:endParaRPr lang="en-US" dirty="0"/>
          </a:p>
          <a:p>
            <a:pPr marL="342900" indent="-342900">
              <a:buAutoNum type="arabicPeriod"/>
            </a:pPr>
            <a:r>
              <a:rPr lang="en-US" dirty="0"/>
              <a:t>Logistic Regression: A statistical model used to predict binary outcomes, such as "flood" or "no flood," based on input features. It calculates probabilities and applies a threshold to classify outcomes.</a:t>
            </a:r>
          </a:p>
          <a:p>
            <a:pPr marL="342900" indent="-342900">
              <a:buAutoNum type="arabicPeriod"/>
            </a:pPr>
            <a:endParaRPr lang="en-US" dirty="0"/>
          </a:p>
          <a:p>
            <a:pPr marL="342900" indent="-342900">
              <a:buAutoNum type="arabicPeriod"/>
            </a:pPr>
            <a:r>
              <a:rPr lang="en-US" dirty="0"/>
              <a:t>SVM (Support Vector Machine): A machine learning model that classifies data by finding the best-separating hyperplane in a high-dimensional space. It’s especially useful for handling complex and non-linear relationships in flood prediction.</a:t>
            </a:r>
          </a:p>
          <a:p>
            <a:pPr marL="342900" indent="-342900">
              <a:buAutoNum type="arabicPeriod"/>
            </a:pPr>
            <a:endParaRPr lang="en-US" dirty="0"/>
          </a:p>
          <a:p>
            <a:pPr marL="342900" indent="-342900">
              <a:buAutoNum type="arabicPeriod"/>
            </a:pPr>
            <a:r>
              <a:rPr lang="en-US" dirty="0"/>
              <a:t>Decision Tree: A predictive model that uses a tree-like structure to split data into branches based on conditions, ultimately leading to a prediction (e.g., whether a flood will occur).</a:t>
            </a:r>
          </a:p>
          <a:p>
            <a:pPr marL="342900" indent="-342900">
              <a:buAutoNum type="arabicPeriod"/>
            </a:pPr>
            <a:endParaRPr lang="en-US" dirty="0"/>
          </a:p>
          <a:p>
            <a:pPr marL="342900" indent="-342900">
              <a:buAutoNum type="arabicPeriod"/>
            </a:pPr>
            <a:r>
              <a:rPr lang="en-US" dirty="0"/>
              <a:t>Random Forest: An ensemble learning technique that creates multiple decision trees and combines their predictions to improve accuracy and reduce errors in flood forecasting.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AA111B-A4B7-6559-75DF-273F471D2077}"/>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A567C47-CE86-D015-A7DA-1757F8A08B5F}"/>
              </a:ext>
            </a:extLst>
          </p:cNvPr>
          <p:cNvPicPr>
            <a:picLocks noChangeAspect="1"/>
          </p:cNvPicPr>
          <p:nvPr/>
        </p:nvPicPr>
        <p:blipFill>
          <a:blip r:embed="rId3"/>
          <a:stretch>
            <a:fillRect/>
          </a:stretch>
        </p:blipFill>
        <p:spPr>
          <a:xfrm>
            <a:off x="1218887" y="1027416"/>
            <a:ext cx="12199162" cy="6954880"/>
          </a:xfrm>
          <a:prstGeom prst="rect">
            <a:avLst/>
          </a:prstGeom>
        </p:spPr>
      </p:pic>
      <p:sp>
        <p:nvSpPr>
          <p:cNvPr id="6" name="TextBox 5">
            <a:extLst>
              <a:ext uri="{FF2B5EF4-FFF2-40B4-BE49-F238E27FC236}">
                <a16:creationId xmlns:a16="http://schemas.microsoft.com/office/drawing/2014/main" id="{F5132594-8571-AC68-074D-12579F9E8890}"/>
              </a:ext>
            </a:extLst>
          </p:cNvPr>
          <p:cNvSpPr txBox="1"/>
          <p:nvPr/>
        </p:nvSpPr>
        <p:spPr>
          <a:xfrm>
            <a:off x="5753527" y="396138"/>
            <a:ext cx="2958958" cy="400110"/>
          </a:xfrm>
          <a:prstGeom prst="rect">
            <a:avLst/>
          </a:prstGeom>
          <a:noFill/>
        </p:spPr>
        <p:txBody>
          <a:bodyPr wrap="square" rtlCol="0">
            <a:spAutoFit/>
          </a:bodyPr>
          <a:lstStyle/>
          <a:p>
            <a:r>
              <a:rPr lang="en-IN" sz="2000" b="1" dirty="0"/>
              <a:t>      USER INTERFACE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8EF52D-F907-275D-2D47-92CD32AB0ADC}"/>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40367FF-17E9-4D0E-F1CE-70464D96DF87}"/>
              </a:ext>
            </a:extLst>
          </p:cNvPr>
          <p:cNvPicPr>
            <a:picLocks noChangeAspect="1"/>
          </p:cNvPicPr>
          <p:nvPr/>
        </p:nvPicPr>
        <p:blipFill>
          <a:blip r:embed="rId3"/>
          <a:stretch>
            <a:fillRect/>
          </a:stretch>
        </p:blipFill>
        <p:spPr>
          <a:xfrm>
            <a:off x="1331902" y="892811"/>
            <a:ext cx="12192627" cy="7163168"/>
          </a:xfrm>
          <a:prstGeom prst="rect">
            <a:avLst/>
          </a:prstGeom>
        </p:spPr>
      </p:pic>
      <p:sp>
        <p:nvSpPr>
          <p:cNvPr id="6" name="TextBox 5">
            <a:extLst>
              <a:ext uri="{FF2B5EF4-FFF2-40B4-BE49-F238E27FC236}">
                <a16:creationId xmlns:a16="http://schemas.microsoft.com/office/drawing/2014/main" id="{C04B562A-9759-2570-CCD0-8C7AD19773FC}"/>
              </a:ext>
            </a:extLst>
          </p:cNvPr>
          <p:cNvSpPr txBox="1"/>
          <p:nvPr/>
        </p:nvSpPr>
        <p:spPr>
          <a:xfrm>
            <a:off x="6411074" y="421777"/>
            <a:ext cx="4099388" cy="461665"/>
          </a:xfrm>
          <a:prstGeom prst="rect">
            <a:avLst/>
          </a:prstGeom>
          <a:noFill/>
        </p:spPr>
        <p:txBody>
          <a:bodyPr wrap="square" rtlCol="0">
            <a:spAutoFit/>
          </a:bodyPr>
          <a:lstStyle/>
          <a:p>
            <a:r>
              <a:rPr lang="en-IN" sz="2400" b="1" dirty="0"/>
              <a:t>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D85519-23BD-5290-D9E0-FC28665C6FC7}"/>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B407D2B-E2E5-BC11-546A-EC5809C69CC2}"/>
              </a:ext>
            </a:extLst>
          </p:cNvPr>
          <p:cNvPicPr>
            <a:picLocks noChangeAspect="1"/>
          </p:cNvPicPr>
          <p:nvPr/>
        </p:nvPicPr>
        <p:blipFill>
          <a:blip r:embed="rId3"/>
          <a:stretch>
            <a:fillRect/>
          </a:stretch>
        </p:blipFill>
        <p:spPr>
          <a:xfrm>
            <a:off x="149293" y="1058238"/>
            <a:ext cx="6220686" cy="5640512"/>
          </a:xfrm>
          <a:prstGeom prst="rect">
            <a:avLst/>
          </a:prstGeom>
        </p:spPr>
      </p:pic>
      <p:pic>
        <p:nvPicPr>
          <p:cNvPr id="9" name="Picture 8">
            <a:extLst>
              <a:ext uri="{FF2B5EF4-FFF2-40B4-BE49-F238E27FC236}">
                <a16:creationId xmlns:a16="http://schemas.microsoft.com/office/drawing/2014/main" id="{D65D4484-62BB-2E72-4C7E-CCA44D7979DF}"/>
              </a:ext>
            </a:extLst>
          </p:cNvPr>
          <p:cNvPicPr>
            <a:picLocks noChangeAspect="1"/>
          </p:cNvPicPr>
          <p:nvPr/>
        </p:nvPicPr>
        <p:blipFill>
          <a:blip r:embed="rId4"/>
          <a:stretch>
            <a:fillRect/>
          </a:stretch>
        </p:blipFill>
        <p:spPr>
          <a:xfrm>
            <a:off x="6632996" y="1058238"/>
            <a:ext cx="7848111" cy="5640512"/>
          </a:xfrm>
          <a:prstGeom prst="rect">
            <a:avLst/>
          </a:prstGeom>
        </p:spPr>
      </p:pic>
      <p:sp>
        <p:nvSpPr>
          <p:cNvPr id="10" name="TextBox 9">
            <a:extLst>
              <a:ext uri="{FF2B5EF4-FFF2-40B4-BE49-F238E27FC236}">
                <a16:creationId xmlns:a16="http://schemas.microsoft.com/office/drawing/2014/main" id="{76C837E1-EA8C-200A-CDE3-17E73B0629DB}"/>
              </a:ext>
            </a:extLst>
          </p:cNvPr>
          <p:cNvSpPr txBox="1"/>
          <p:nvPr/>
        </p:nvSpPr>
        <p:spPr>
          <a:xfrm>
            <a:off x="4705563" y="380144"/>
            <a:ext cx="5414481" cy="461665"/>
          </a:xfrm>
          <a:prstGeom prst="rect">
            <a:avLst/>
          </a:prstGeom>
          <a:noFill/>
        </p:spPr>
        <p:txBody>
          <a:bodyPr wrap="square" rtlCol="0">
            <a:spAutoFit/>
          </a:bodyPr>
          <a:lstStyle/>
          <a:p>
            <a:r>
              <a:rPr lang="en-IN" sz="2400" b="1" dirty="0"/>
              <a:t>ALGORITHM ACCURACY COMPARISON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128D7-7D86-505B-A0AD-1A5858DE64FB}"/>
              </a:ext>
            </a:extLst>
          </p:cNvPr>
          <p:cNvPicPr>
            <a:picLocks noChangeAspect="1"/>
          </p:cNvPicPr>
          <p:nvPr/>
        </p:nvPicPr>
        <p:blipFill>
          <a:blip r:embed="rId2"/>
          <a:stretch>
            <a:fillRect/>
          </a:stretch>
        </p:blipFill>
        <p:spPr>
          <a:xfrm>
            <a:off x="351004" y="2052527"/>
            <a:ext cx="6553229" cy="4831157"/>
          </a:xfrm>
          <a:prstGeom prst="rect">
            <a:avLst/>
          </a:prstGeom>
        </p:spPr>
      </p:pic>
      <p:pic>
        <p:nvPicPr>
          <p:cNvPr id="5" name="Picture 4">
            <a:extLst>
              <a:ext uri="{FF2B5EF4-FFF2-40B4-BE49-F238E27FC236}">
                <a16:creationId xmlns:a16="http://schemas.microsoft.com/office/drawing/2014/main" id="{321C573C-2BCB-1AED-9387-E57F8E2B939E}"/>
              </a:ext>
            </a:extLst>
          </p:cNvPr>
          <p:cNvPicPr>
            <a:picLocks noChangeAspect="1"/>
          </p:cNvPicPr>
          <p:nvPr/>
        </p:nvPicPr>
        <p:blipFill>
          <a:blip r:embed="rId3"/>
          <a:stretch>
            <a:fillRect/>
          </a:stretch>
        </p:blipFill>
        <p:spPr>
          <a:xfrm>
            <a:off x="7315200" y="2052527"/>
            <a:ext cx="6937112" cy="4831157"/>
          </a:xfrm>
          <a:prstGeom prst="rect">
            <a:avLst/>
          </a:prstGeom>
        </p:spPr>
      </p:pic>
      <p:sp>
        <p:nvSpPr>
          <p:cNvPr id="6" name="TextBox 5">
            <a:extLst>
              <a:ext uri="{FF2B5EF4-FFF2-40B4-BE49-F238E27FC236}">
                <a16:creationId xmlns:a16="http://schemas.microsoft.com/office/drawing/2014/main" id="{D8836010-740B-50E0-73D2-0BC8071F30FC}"/>
              </a:ext>
            </a:extLst>
          </p:cNvPr>
          <p:cNvSpPr txBox="1"/>
          <p:nvPr/>
        </p:nvSpPr>
        <p:spPr>
          <a:xfrm>
            <a:off x="351004" y="1268522"/>
            <a:ext cx="6226140" cy="461665"/>
          </a:xfrm>
          <a:prstGeom prst="rect">
            <a:avLst/>
          </a:prstGeom>
          <a:noFill/>
        </p:spPr>
        <p:txBody>
          <a:bodyPr wrap="square" rtlCol="0">
            <a:spAutoFit/>
          </a:bodyPr>
          <a:lstStyle/>
          <a:p>
            <a:r>
              <a:rPr lang="en-IN" sz="2400" b="1" dirty="0"/>
              <a:t>FUTURE PREDICTION OF FLOODS</a:t>
            </a:r>
          </a:p>
        </p:txBody>
      </p:sp>
      <p:sp>
        <p:nvSpPr>
          <p:cNvPr id="7" name="TextBox 6">
            <a:extLst>
              <a:ext uri="{FF2B5EF4-FFF2-40B4-BE49-F238E27FC236}">
                <a16:creationId xmlns:a16="http://schemas.microsoft.com/office/drawing/2014/main" id="{54115592-BCB0-21CE-D8E8-E372E8B7D1AC}"/>
              </a:ext>
            </a:extLst>
          </p:cNvPr>
          <p:cNvSpPr txBox="1"/>
          <p:nvPr/>
        </p:nvSpPr>
        <p:spPr>
          <a:xfrm>
            <a:off x="9832369" y="1275580"/>
            <a:ext cx="3082248" cy="461665"/>
          </a:xfrm>
          <a:prstGeom prst="rect">
            <a:avLst/>
          </a:prstGeom>
          <a:noFill/>
        </p:spPr>
        <p:txBody>
          <a:bodyPr wrap="square" rtlCol="0">
            <a:spAutoFit/>
          </a:bodyPr>
          <a:lstStyle/>
          <a:p>
            <a:r>
              <a:rPr lang="en-IN" sz="2400" b="1" dirty="0"/>
              <a:t>RESULT</a:t>
            </a:r>
          </a:p>
        </p:txBody>
      </p:sp>
    </p:spTree>
    <p:extLst>
      <p:ext uri="{BB962C8B-B14F-4D97-AF65-F5344CB8AC3E}">
        <p14:creationId xmlns:p14="http://schemas.microsoft.com/office/powerpoint/2010/main" val="66205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9479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Future Scope</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algn="l">
              <a:lnSpc>
                <a:spcPts val="2850"/>
              </a:lnSpc>
              <a:buSzPct val="100000"/>
            </a:pP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197889" y="5841087"/>
            <a:ext cx="130428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algn="l">
              <a:lnSpc>
                <a:spcPts val="2850"/>
              </a:lnSpc>
              <a:buSzPct val="100000"/>
            </a:pP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algn="l">
              <a:lnSpc>
                <a:spcPts val="2850"/>
              </a:lnSpc>
              <a:buSzPct val="100000"/>
            </a:pP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8" name="Rectangle 7">
            <a:extLst>
              <a:ext uri="{FF2B5EF4-FFF2-40B4-BE49-F238E27FC236}">
                <a16:creationId xmlns:a16="http://schemas.microsoft.com/office/drawing/2014/main" id="{0395C9FF-5F38-5CE8-4FCF-252CF254B65C}"/>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5D40CA0-9937-64B7-EC7D-7D85054D27E2}"/>
              </a:ext>
            </a:extLst>
          </p:cNvPr>
          <p:cNvSpPr/>
          <p:nvPr/>
        </p:nvSpPr>
        <p:spPr>
          <a:xfrm>
            <a:off x="9030984" y="1"/>
            <a:ext cx="5599416"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28B1850-89A3-7332-B6D9-C660821F00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91937" y="0"/>
            <a:ext cx="5938463" cy="8229599"/>
          </a:xfrm>
          <a:prstGeom prst="rect">
            <a:avLst/>
          </a:prstGeom>
        </p:spPr>
      </p:pic>
      <p:sp>
        <p:nvSpPr>
          <p:cNvPr id="14" name="TextBox 13">
            <a:extLst>
              <a:ext uri="{FF2B5EF4-FFF2-40B4-BE49-F238E27FC236}">
                <a16:creationId xmlns:a16="http://schemas.microsoft.com/office/drawing/2014/main" id="{BD4E78D0-6BB4-AB8E-FD60-5E090CB37989}"/>
              </a:ext>
            </a:extLst>
          </p:cNvPr>
          <p:cNvSpPr txBox="1"/>
          <p:nvPr/>
        </p:nvSpPr>
        <p:spPr>
          <a:xfrm>
            <a:off x="793790" y="1849348"/>
            <a:ext cx="7620745" cy="4247317"/>
          </a:xfrm>
          <a:prstGeom prst="rect">
            <a:avLst/>
          </a:prstGeom>
          <a:noFill/>
        </p:spPr>
        <p:txBody>
          <a:bodyPr wrap="square" rtlCol="0">
            <a:spAutoFit/>
          </a:bodyPr>
          <a:lstStyle/>
          <a:p>
            <a:pPr algn="just"/>
            <a:r>
              <a:rPr lang="en-US" dirty="0"/>
              <a:t>                          The future scope of flood forecasting using Machine Learning (ML) holds tremendous promise for enhancing prediction accuracy, timeliness, and adaptability in managing flood risks. Integrating real-time data from remote sensing technologies, IoT devices, and satellite imagery will allow for more precise, localized, and timely flood forecasts. The development of hybrid ML models combining various techniques like deep learning and decision trees will improve accuracy by capturing complex environmental patterns. As flood prediction systems evolve, they will become an integral part of early warning systems, offering real-time alerts and personalized notifications based on specific regions and individual preferences. Additionally, incorporating climate change models into flood forecasting will enable more robust long-term predictions, allowing for better preparedness for extreme weather events. Integration with smart city infrastructure and automated decision-making will enable more efficient risk management and infrastructure planning, ensuring that communities are better equipped to handle future flood events.</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977872"/>
            <a:ext cx="4536519" cy="566976"/>
          </a:xfrm>
          <a:prstGeom prst="rect">
            <a:avLst/>
          </a:prstGeom>
          <a:noFill/>
          <a:ln/>
        </p:spPr>
        <p:txBody>
          <a:bodyPr wrap="none" lIns="0" tIns="0" rIns="0" bIns="0" rtlCol="0" anchor="t"/>
          <a:lstStyle/>
          <a:p>
            <a:pPr marL="0" indent="0">
              <a:lnSpc>
                <a:spcPts val="4450"/>
              </a:lnSpc>
              <a:buNone/>
            </a:pPr>
            <a:r>
              <a:rPr lang="en-US" sz="3550" b="1" dirty="0">
                <a:solidFill>
                  <a:srgbClr val="1B1B27"/>
                </a:solidFill>
                <a:latin typeface="Raleway" pitchFamily="34" charset="0"/>
                <a:ea typeface="Raleway" pitchFamily="34" charset="-122"/>
                <a:cs typeface="Raleway" pitchFamily="34" charset="-120"/>
              </a:rPr>
              <a:t>Conclusion</a:t>
            </a:r>
            <a:endParaRPr lang="en-US" sz="3550" dirty="0"/>
          </a:p>
        </p:txBody>
      </p:sp>
      <p:sp>
        <p:nvSpPr>
          <p:cNvPr id="5" name="Text 2"/>
          <p:cNvSpPr/>
          <p:nvPr/>
        </p:nvSpPr>
        <p:spPr>
          <a:xfrm>
            <a:off x="793790" y="379999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This presentation has outlined a machine learning-based flood forecasting system designed to improve disaster preparedness and response. By leveraging advanced algorithms and readily available technologies, our proposed system offers a cost-effective and user-friendly solution for predicting and mitigating flood risks, enabling more timely and effective disaster management and saving lives.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638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Abstract</a:t>
            </a:r>
            <a:endParaRPr lang="en-US" sz="4450" dirty="0"/>
          </a:p>
        </p:txBody>
      </p:sp>
      <p:sp>
        <p:nvSpPr>
          <p:cNvPr id="3" name="Text 1"/>
          <p:cNvSpPr/>
          <p:nvPr/>
        </p:nvSpPr>
        <p:spPr>
          <a:xfrm>
            <a:off x="793790" y="2626281"/>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Floods pose significant threats to human life and property. These natural disasters can cause widespread destruction, disrupt critical infrastructure, and displace entire communities. Accurate and timely flood prediction is crucial for implementing effective disaster preparedness and response measures.</a:t>
            </a:r>
            <a:endParaRPr lang="en-US" sz="1750" dirty="0"/>
          </a:p>
        </p:txBody>
      </p:sp>
      <p:sp>
        <p:nvSpPr>
          <p:cNvPr id="4" name="Text 2"/>
          <p:cNvSpPr/>
          <p:nvPr/>
        </p:nvSpPr>
        <p:spPr>
          <a:xfrm>
            <a:off x="793790" y="397013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Traditional flood prediction models often struggle to capture the intricate complexities of flood dynamics. They may rely on simplistic assumptions or lack the ability to incorporate real-time data from various sources. This limitation can lead to inaccurate forecasts, hindering the ability to mitigate the impacts of floods.</a:t>
            </a:r>
            <a:endParaRPr lang="en-US" sz="1750" dirty="0"/>
          </a:p>
        </p:txBody>
      </p:sp>
      <p:sp>
        <p:nvSpPr>
          <p:cNvPr id="5" name="Text 3"/>
          <p:cNvSpPr/>
          <p:nvPr/>
        </p:nvSpPr>
        <p:spPr>
          <a:xfrm>
            <a:off x="793790" y="5313998"/>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Machine learning (ML) offers promising solutions to address the shortcomings of traditional flood prediction models. By leveraging advanced algorithms and the power of data-driven analysis, ML can enable more accurate and efficient flood predictions. This presentation will explore the application of ML to flood prediction, highlighting its potential to enhance disaster risk management and improve community resilience.</a:t>
            </a:r>
            <a:endParaRPr lang="en-US" sz="1750" dirty="0"/>
          </a:p>
        </p:txBody>
      </p:sp>
      <p:sp>
        <p:nvSpPr>
          <p:cNvPr id="6" name="Rectangle 5">
            <a:extLst>
              <a:ext uri="{FF2B5EF4-FFF2-40B4-BE49-F238E27FC236}">
                <a16:creationId xmlns:a16="http://schemas.microsoft.com/office/drawing/2014/main" id="{32A9EE85-5D68-E1AF-CFD9-10114807545C}"/>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1143111" y="269974"/>
            <a:ext cx="8065770" cy="566976"/>
          </a:xfrm>
          <a:prstGeom prst="rect">
            <a:avLst/>
          </a:prstGeom>
          <a:noFill/>
          <a:ln/>
        </p:spPr>
        <p:txBody>
          <a:bodyPr wrap="none" lIns="0" tIns="0" rIns="0" bIns="0" rtlCol="0" anchor="t"/>
          <a:lstStyle/>
          <a:p>
            <a:pPr marL="0" indent="0">
              <a:lnSpc>
                <a:spcPts val="4450"/>
              </a:lnSpc>
              <a:buNone/>
            </a:pPr>
            <a:r>
              <a:rPr lang="en-US" sz="3550" dirty="0">
                <a:solidFill>
                  <a:srgbClr val="1B1B27"/>
                </a:solidFill>
                <a:latin typeface="Raleway" pitchFamily="34" charset="0"/>
                <a:ea typeface="Raleway" pitchFamily="34" charset="-122"/>
                <a:cs typeface="Raleway" pitchFamily="34" charset="-120"/>
              </a:rPr>
              <a:t>                                         </a:t>
            </a:r>
            <a:r>
              <a:rPr lang="en-US" sz="3550" b="1" i="1" dirty="0">
                <a:solidFill>
                  <a:srgbClr val="1B1B27"/>
                </a:solidFill>
                <a:latin typeface="Raleway" pitchFamily="34" charset="0"/>
                <a:ea typeface="Raleway" pitchFamily="34" charset="-122"/>
                <a:cs typeface="Raleway" pitchFamily="34" charset="-120"/>
              </a:rPr>
              <a:t>THANK YOU…..</a:t>
            </a:r>
            <a:endParaRPr lang="en-US" sz="3550" dirty="0"/>
          </a:p>
        </p:txBody>
      </p:sp>
      <p:pic>
        <p:nvPicPr>
          <p:cNvPr id="3" name="Image 0" descr="preencoded.png"/>
          <p:cNvPicPr>
            <a:picLocks noChangeAspect="1"/>
          </p:cNvPicPr>
          <p:nvPr/>
        </p:nvPicPr>
        <p:blipFill>
          <a:blip r:embed="rId3"/>
          <a:stretch>
            <a:fillRect/>
          </a:stretch>
        </p:blipFill>
        <p:spPr>
          <a:xfrm>
            <a:off x="556144" y="1385279"/>
            <a:ext cx="13950966" cy="6710575"/>
          </a:xfrm>
          <a:prstGeom prst="rect">
            <a:avLst/>
          </a:prstGeom>
        </p:spPr>
      </p:pic>
      <p:sp>
        <p:nvSpPr>
          <p:cNvPr id="4" name="Text 1"/>
          <p:cNvSpPr/>
          <p:nvPr/>
        </p:nvSpPr>
        <p:spPr>
          <a:xfrm>
            <a:off x="793790" y="6377345"/>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533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Introduction</a:t>
            </a:r>
            <a:endParaRPr lang="en-US" sz="4450" dirty="0"/>
          </a:p>
        </p:txBody>
      </p:sp>
      <p:sp>
        <p:nvSpPr>
          <p:cNvPr id="4" name="Shape 1"/>
          <p:cNvSpPr/>
          <p:nvPr/>
        </p:nvSpPr>
        <p:spPr>
          <a:xfrm>
            <a:off x="6280190" y="2039422"/>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6462474" y="2124432"/>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7017306" y="20394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Floods</a:t>
            </a:r>
            <a:endParaRPr lang="en-US" sz="2200" dirty="0"/>
          </a:p>
        </p:txBody>
      </p:sp>
      <p:sp>
        <p:nvSpPr>
          <p:cNvPr id="7" name="Text 4"/>
          <p:cNvSpPr/>
          <p:nvPr/>
        </p:nvSpPr>
        <p:spPr>
          <a:xfrm>
            <a:off x="7017306" y="2529840"/>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Floods are among the most destructive natural disasters, causing widespread damage to communities, infrastructure, and human lives.</a:t>
            </a:r>
            <a:endParaRPr lang="en-US" sz="1750" dirty="0"/>
          </a:p>
        </p:txBody>
      </p:sp>
      <p:sp>
        <p:nvSpPr>
          <p:cNvPr id="8" name="Shape 5"/>
          <p:cNvSpPr/>
          <p:nvPr/>
        </p:nvSpPr>
        <p:spPr>
          <a:xfrm>
            <a:off x="10171867" y="2039422"/>
            <a:ext cx="510302" cy="510302"/>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10338316" y="2124432"/>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0908983" y="20394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Machine Learning</a:t>
            </a:r>
            <a:endParaRPr lang="en-US" sz="2200" dirty="0"/>
          </a:p>
        </p:txBody>
      </p:sp>
      <p:sp>
        <p:nvSpPr>
          <p:cNvPr id="11" name="Text 8"/>
          <p:cNvSpPr/>
          <p:nvPr/>
        </p:nvSpPr>
        <p:spPr>
          <a:xfrm>
            <a:off x="10908983" y="2529840"/>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Machine learning (ML) has emerged as a powerful tool in the field of flood prediction, offering the potential to enhance the accuracy and efficiency of flood forecasting models.</a:t>
            </a:r>
            <a:endParaRPr lang="en-US" sz="1750" dirty="0"/>
          </a:p>
        </p:txBody>
      </p:sp>
      <p:sp>
        <p:nvSpPr>
          <p:cNvPr id="12" name="Shape 9"/>
          <p:cNvSpPr/>
          <p:nvPr/>
        </p:nvSpPr>
        <p:spPr>
          <a:xfrm>
            <a:off x="6280190" y="5552123"/>
            <a:ext cx="510302" cy="510302"/>
          </a:xfrm>
          <a:prstGeom prst="roundRect">
            <a:avLst>
              <a:gd name="adj" fmla="val 18669"/>
            </a:avLst>
          </a:prstGeom>
          <a:solidFill>
            <a:srgbClr val="E1E1EA"/>
          </a:solidFill>
          <a:ln w="7620">
            <a:solidFill>
              <a:srgbClr val="C7C7D0"/>
            </a:solidFill>
            <a:prstDash val="solid"/>
          </a:ln>
        </p:spPr>
      </p:sp>
      <p:sp>
        <p:nvSpPr>
          <p:cNvPr id="13" name="Text 10"/>
          <p:cNvSpPr/>
          <p:nvPr/>
        </p:nvSpPr>
        <p:spPr>
          <a:xfrm>
            <a:off x="6444496" y="5637133"/>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7017306" y="55521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This Presentation</a:t>
            </a:r>
            <a:endParaRPr lang="en-US" sz="2200" dirty="0"/>
          </a:p>
        </p:txBody>
      </p:sp>
      <p:sp>
        <p:nvSpPr>
          <p:cNvPr id="15" name="Text 12"/>
          <p:cNvSpPr/>
          <p:nvPr/>
        </p:nvSpPr>
        <p:spPr>
          <a:xfrm>
            <a:off x="7017306" y="6042541"/>
            <a:ext cx="6819305"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This presentation will examine the use of machine learning in flood prediction, highlighting its advantages and the opportunities it presents for improving disaster risk management and community resilience.</a:t>
            </a:r>
            <a:endParaRPr lang="en-US" sz="1750" dirty="0"/>
          </a:p>
        </p:txBody>
      </p:sp>
      <p:sp>
        <p:nvSpPr>
          <p:cNvPr id="16" name="Rectangle 15">
            <a:extLst>
              <a:ext uri="{FF2B5EF4-FFF2-40B4-BE49-F238E27FC236}">
                <a16:creationId xmlns:a16="http://schemas.microsoft.com/office/drawing/2014/main" id="{61767781-088D-9544-39FE-D53051F80F9B}"/>
              </a:ext>
            </a:extLst>
          </p:cNvPr>
          <p:cNvSpPr/>
          <p:nvPr/>
        </p:nvSpPr>
        <p:spPr>
          <a:xfrm>
            <a:off x="12739955" y="7756989"/>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0902" y="608886"/>
            <a:ext cx="5532358" cy="691515"/>
          </a:xfrm>
          <a:prstGeom prst="rect">
            <a:avLst/>
          </a:prstGeom>
          <a:noFill/>
          <a:ln/>
        </p:spPr>
        <p:txBody>
          <a:bodyPr wrap="none" lIns="0" tIns="0" rIns="0" bIns="0" rtlCol="0" anchor="t"/>
          <a:lstStyle/>
          <a:p>
            <a:pPr marL="0" indent="0">
              <a:lnSpc>
                <a:spcPts val="5400"/>
              </a:lnSpc>
              <a:buNone/>
            </a:pPr>
            <a:r>
              <a:rPr lang="en-US" sz="4350" dirty="0">
                <a:solidFill>
                  <a:srgbClr val="1B1B27"/>
                </a:solidFill>
                <a:latin typeface="Raleway" pitchFamily="34" charset="0"/>
                <a:ea typeface="Raleway" pitchFamily="34" charset="-122"/>
                <a:cs typeface="Raleway" pitchFamily="34" charset="-120"/>
              </a:rPr>
              <a:t>Existing Systems</a:t>
            </a:r>
            <a:endParaRPr lang="en-US" sz="4350" dirty="0"/>
          </a:p>
        </p:txBody>
      </p:sp>
      <p:sp>
        <p:nvSpPr>
          <p:cNvPr id="4" name="Shape 1"/>
          <p:cNvSpPr/>
          <p:nvPr/>
        </p:nvSpPr>
        <p:spPr>
          <a:xfrm>
            <a:off x="6260902" y="1632228"/>
            <a:ext cx="3686889" cy="3768804"/>
          </a:xfrm>
          <a:prstGeom prst="roundRect">
            <a:avLst>
              <a:gd name="adj" fmla="val 2521"/>
            </a:avLst>
          </a:prstGeom>
          <a:solidFill>
            <a:srgbClr val="E1E1EA"/>
          </a:solidFill>
          <a:ln w="7620">
            <a:solidFill>
              <a:srgbClr val="C7C7D0"/>
            </a:solidFill>
            <a:prstDash val="solid"/>
          </a:ln>
        </p:spPr>
      </p:sp>
      <p:sp>
        <p:nvSpPr>
          <p:cNvPr id="5" name="Text 2"/>
          <p:cNvSpPr/>
          <p:nvPr/>
        </p:nvSpPr>
        <p:spPr>
          <a:xfrm>
            <a:off x="6489740" y="1861066"/>
            <a:ext cx="2766179" cy="345638"/>
          </a:xfrm>
          <a:prstGeom prst="rect">
            <a:avLst/>
          </a:prstGeom>
          <a:noFill/>
          <a:ln/>
        </p:spPr>
        <p:txBody>
          <a:bodyPr wrap="none" lIns="0" tIns="0" rIns="0" bIns="0" rtlCol="0" anchor="t"/>
          <a:lstStyle/>
          <a:p>
            <a:pPr marL="0" indent="0">
              <a:lnSpc>
                <a:spcPts val="2700"/>
              </a:lnSpc>
              <a:buNone/>
            </a:pPr>
            <a:r>
              <a:rPr lang="en-US" sz="2150" dirty="0">
                <a:solidFill>
                  <a:srgbClr val="3C3939"/>
                </a:solidFill>
                <a:latin typeface="Raleway" pitchFamily="34" charset="0"/>
                <a:ea typeface="Raleway" pitchFamily="34" charset="-122"/>
                <a:cs typeface="Raleway" pitchFamily="34" charset="-120"/>
              </a:rPr>
              <a:t>Traditional Models</a:t>
            </a:r>
            <a:endParaRPr lang="en-US" sz="2150" dirty="0"/>
          </a:p>
        </p:txBody>
      </p:sp>
      <p:sp>
        <p:nvSpPr>
          <p:cNvPr id="6" name="Text 3"/>
          <p:cNvSpPr/>
          <p:nvPr/>
        </p:nvSpPr>
        <p:spPr>
          <a:xfrm>
            <a:off x="6489740" y="2339459"/>
            <a:ext cx="3229213" cy="2124551"/>
          </a:xfrm>
          <a:prstGeom prst="rect">
            <a:avLst/>
          </a:prstGeom>
          <a:noFill/>
          <a:ln/>
        </p:spPr>
        <p:txBody>
          <a:bodyPr wrap="square" lIns="0" tIns="0" rIns="0" bIns="0" rtlCol="0" anchor="t"/>
          <a:lstStyle/>
          <a:p>
            <a:pPr marL="0" indent="0">
              <a:lnSpc>
                <a:spcPts val="2750"/>
              </a:lnSpc>
              <a:buNone/>
            </a:pPr>
            <a:r>
              <a:rPr lang="en-US" sz="1700" dirty="0">
                <a:solidFill>
                  <a:srgbClr val="3C3939"/>
                </a:solidFill>
                <a:latin typeface="Roboto" pitchFamily="34" charset="0"/>
                <a:ea typeface="Roboto" pitchFamily="34" charset="-122"/>
                <a:cs typeface="Roboto" pitchFamily="34" charset="-120"/>
              </a:rPr>
              <a:t>Existing flood prediction models are often based on physical equations and hydrological data, which can struggle to capture the complex dynamics of flood events.</a:t>
            </a:r>
            <a:endParaRPr lang="en-US" sz="1700" dirty="0"/>
          </a:p>
        </p:txBody>
      </p:sp>
      <p:sp>
        <p:nvSpPr>
          <p:cNvPr id="7" name="Shape 4"/>
          <p:cNvSpPr/>
          <p:nvPr/>
        </p:nvSpPr>
        <p:spPr>
          <a:xfrm>
            <a:off x="10169009" y="1632228"/>
            <a:ext cx="3686889" cy="3768804"/>
          </a:xfrm>
          <a:prstGeom prst="roundRect">
            <a:avLst>
              <a:gd name="adj" fmla="val 2521"/>
            </a:avLst>
          </a:prstGeom>
          <a:solidFill>
            <a:srgbClr val="E1E1EA"/>
          </a:solidFill>
          <a:ln w="7620">
            <a:solidFill>
              <a:srgbClr val="C7C7D0"/>
            </a:solidFill>
            <a:prstDash val="solid"/>
          </a:ln>
        </p:spPr>
      </p:sp>
      <p:sp>
        <p:nvSpPr>
          <p:cNvPr id="8" name="Text 5"/>
          <p:cNvSpPr/>
          <p:nvPr/>
        </p:nvSpPr>
        <p:spPr>
          <a:xfrm>
            <a:off x="10397847" y="1861066"/>
            <a:ext cx="2766179" cy="345638"/>
          </a:xfrm>
          <a:prstGeom prst="rect">
            <a:avLst/>
          </a:prstGeom>
          <a:noFill/>
          <a:ln/>
        </p:spPr>
        <p:txBody>
          <a:bodyPr wrap="none" lIns="0" tIns="0" rIns="0" bIns="0" rtlCol="0" anchor="t"/>
          <a:lstStyle/>
          <a:p>
            <a:pPr marL="0" indent="0">
              <a:lnSpc>
                <a:spcPts val="2700"/>
              </a:lnSpc>
              <a:buNone/>
            </a:pPr>
            <a:r>
              <a:rPr lang="en-US" sz="2150" dirty="0">
                <a:solidFill>
                  <a:srgbClr val="3C3939"/>
                </a:solidFill>
                <a:latin typeface="Raleway" pitchFamily="34" charset="0"/>
                <a:ea typeface="Raleway" pitchFamily="34" charset="-122"/>
                <a:cs typeface="Raleway" pitchFamily="34" charset="-120"/>
              </a:rPr>
              <a:t>Limitations</a:t>
            </a:r>
            <a:endParaRPr lang="en-US" sz="2150" dirty="0"/>
          </a:p>
        </p:txBody>
      </p:sp>
      <p:sp>
        <p:nvSpPr>
          <p:cNvPr id="9" name="Text 6"/>
          <p:cNvSpPr/>
          <p:nvPr/>
        </p:nvSpPr>
        <p:spPr>
          <a:xfrm>
            <a:off x="10397847" y="2339459"/>
            <a:ext cx="3229213" cy="2832735"/>
          </a:xfrm>
          <a:prstGeom prst="rect">
            <a:avLst/>
          </a:prstGeom>
          <a:noFill/>
          <a:ln/>
        </p:spPr>
        <p:txBody>
          <a:bodyPr wrap="square" lIns="0" tIns="0" rIns="0" bIns="0" rtlCol="0" anchor="t"/>
          <a:lstStyle/>
          <a:p>
            <a:pPr marL="0" indent="0">
              <a:lnSpc>
                <a:spcPts val="2750"/>
              </a:lnSpc>
              <a:buNone/>
            </a:pPr>
            <a:r>
              <a:rPr lang="en-US" sz="1700" dirty="0">
                <a:solidFill>
                  <a:srgbClr val="3C3939"/>
                </a:solidFill>
                <a:latin typeface="Roboto" pitchFamily="34" charset="0"/>
                <a:ea typeface="Roboto" pitchFamily="34" charset="-122"/>
                <a:cs typeface="Roboto" pitchFamily="34" charset="-120"/>
              </a:rPr>
              <a:t>These traditional models may rely on simplistic assumptions or lack the ability to incorporate real-time data from various sources, leading to inaccurate forecasts and hindering effective disaster preparedness and response.</a:t>
            </a:r>
            <a:endParaRPr lang="en-US" sz="1700" dirty="0"/>
          </a:p>
        </p:txBody>
      </p:sp>
      <p:sp>
        <p:nvSpPr>
          <p:cNvPr id="10" name="Shape 7"/>
          <p:cNvSpPr/>
          <p:nvPr/>
        </p:nvSpPr>
        <p:spPr>
          <a:xfrm>
            <a:off x="6260902" y="5622250"/>
            <a:ext cx="7594997" cy="1998345"/>
          </a:xfrm>
          <a:prstGeom prst="roundRect">
            <a:avLst>
              <a:gd name="adj" fmla="val 4651"/>
            </a:avLst>
          </a:prstGeom>
          <a:solidFill>
            <a:srgbClr val="E1E1EA"/>
          </a:solidFill>
          <a:ln w="7620">
            <a:solidFill>
              <a:srgbClr val="C7C7D0"/>
            </a:solidFill>
            <a:prstDash val="solid"/>
          </a:ln>
        </p:spPr>
      </p:sp>
      <p:sp>
        <p:nvSpPr>
          <p:cNvPr id="11" name="Text 8"/>
          <p:cNvSpPr/>
          <p:nvPr/>
        </p:nvSpPr>
        <p:spPr>
          <a:xfrm>
            <a:off x="6489740" y="5851088"/>
            <a:ext cx="2766179" cy="345638"/>
          </a:xfrm>
          <a:prstGeom prst="rect">
            <a:avLst/>
          </a:prstGeom>
          <a:noFill/>
          <a:ln/>
        </p:spPr>
        <p:txBody>
          <a:bodyPr wrap="none" lIns="0" tIns="0" rIns="0" bIns="0" rtlCol="0" anchor="t"/>
          <a:lstStyle/>
          <a:p>
            <a:pPr marL="0" indent="0">
              <a:lnSpc>
                <a:spcPts val="2700"/>
              </a:lnSpc>
              <a:buNone/>
            </a:pPr>
            <a:r>
              <a:rPr lang="en-US" sz="2150" dirty="0">
                <a:solidFill>
                  <a:srgbClr val="3C3939"/>
                </a:solidFill>
                <a:latin typeface="Raleway" pitchFamily="34" charset="0"/>
                <a:ea typeface="Raleway" pitchFamily="34" charset="-122"/>
                <a:cs typeface="Raleway" pitchFamily="34" charset="-120"/>
              </a:rPr>
              <a:t>ML Approaches</a:t>
            </a:r>
            <a:endParaRPr lang="en-US" sz="2150" dirty="0"/>
          </a:p>
        </p:txBody>
      </p:sp>
      <p:sp>
        <p:nvSpPr>
          <p:cNvPr id="12" name="Text 9"/>
          <p:cNvSpPr/>
          <p:nvPr/>
        </p:nvSpPr>
        <p:spPr>
          <a:xfrm>
            <a:off x="6489740" y="6329482"/>
            <a:ext cx="7137321" cy="1062276"/>
          </a:xfrm>
          <a:prstGeom prst="rect">
            <a:avLst/>
          </a:prstGeom>
          <a:noFill/>
          <a:ln/>
        </p:spPr>
        <p:txBody>
          <a:bodyPr wrap="square" lIns="0" tIns="0" rIns="0" bIns="0" rtlCol="0" anchor="t"/>
          <a:lstStyle/>
          <a:p>
            <a:pPr marL="0" indent="0">
              <a:lnSpc>
                <a:spcPts val="2750"/>
              </a:lnSpc>
              <a:buNone/>
            </a:pPr>
            <a:r>
              <a:rPr lang="en-US" sz="1700" dirty="0">
                <a:solidFill>
                  <a:srgbClr val="3C3939"/>
                </a:solidFill>
                <a:latin typeface="Roboto" pitchFamily="34" charset="0"/>
                <a:ea typeface="Roboto" pitchFamily="34" charset="-122"/>
                <a:cs typeface="Roboto" pitchFamily="34" charset="-120"/>
              </a:rPr>
              <a:t>Machine learning approaches offer a more robust and adaptable solution, with the potential to enhance the accuracy and reliability of flood prediction models.</a:t>
            </a:r>
            <a:endParaRPr lang="en-US" sz="1700" dirty="0"/>
          </a:p>
        </p:txBody>
      </p:sp>
      <p:sp>
        <p:nvSpPr>
          <p:cNvPr id="13" name="Rectangle 12">
            <a:extLst>
              <a:ext uri="{FF2B5EF4-FFF2-40B4-BE49-F238E27FC236}">
                <a16:creationId xmlns:a16="http://schemas.microsoft.com/office/drawing/2014/main" id="{5F985DEC-E429-9DE8-F509-1467E7D08527}"/>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7925"/>
            <a:ext cx="6244709"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Advantages of Traditional Flood Prediction Models</a:t>
            </a:r>
            <a:endParaRPr lang="en-US" sz="4450" dirty="0"/>
          </a:p>
        </p:txBody>
      </p:sp>
      <p:sp>
        <p:nvSpPr>
          <p:cNvPr id="3" name="Text 1"/>
          <p:cNvSpPr/>
          <p:nvPr/>
        </p:nvSpPr>
        <p:spPr>
          <a:xfrm>
            <a:off x="793790" y="3851077"/>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Traditional flood prediction models, while having limitations, offer valuable baseline data and established methodologies. They provide a foundational understanding of hydrological processes and can be relatively simple to implement, making them useful in areas with limited resources or data availability. These models can be effective in predicting floods based on historical data and well-understood hydrological patterns.</a:t>
            </a:r>
            <a:endParaRPr lang="en-US" sz="1750" dirty="0"/>
          </a:p>
        </p:txBody>
      </p:sp>
      <p:pic>
        <p:nvPicPr>
          <p:cNvPr id="4" name="Image 0" descr="preencoded.png"/>
          <p:cNvPicPr>
            <a:picLocks noChangeAspect="1"/>
          </p:cNvPicPr>
          <p:nvPr/>
        </p:nvPicPr>
        <p:blipFill>
          <a:blip r:embed="rId3"/>
          <a:stretch>
            <a:fillRect/>
          </a:stretch>
        </p:blipFill>
        <p:spPr>
          <a:xfrm>
            <a:off x="7599521" y="1231225"/>
            <a:ext cx="5767030" cy="5767030"/>
          </a:xfrm>
          <a:prstGeom prst="rect">
            <a:avLst/>
          </a:prstGeom>
        </p:spPr>
      </p:pic>
      <p:sp>
        <p:nvSpPr>
          <p:cNvPr id="5" name="Rectangle 4">
            <a:extLst>
              <a:ext uri="{FF2B5EF4-FFF2-40B4-BE49-F238E27FC236}">
                <a16:creationId xmlns:a16="http://schemas.microsoft.com/office/drawing/2014/main" id="{F35CCE93-EFA4-D607-882F-7EA96D4D96A7}"/>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AF5DF-282B-BC40-D2B7-EC4FAF1AB80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BADFD91-A94F-C9BC-4644-73D59FBB7D3D}"/>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C30D1F3B-3E80-3539-664E-8A440A7BDE0B}"/>
              </a:ext>
            </a:extLst>
          </p:cNvPr>
          <p:cNvSpPr/>
          <p:nvPr/>
        </p:nvSpPr>
        <p:spPr>
          <a:xfrm>
            <a:off x="6280190" y="124003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Disadvantages</a:t>
            </a:r>
            <a:endParaRPr lang="en-US" sz="4450" dirty="0"/>
          </a:p>
        </p:txBody>
      </p:sp>
      <p:pic>
        <p:nvPicPr>
          <p:cNvPr id="4" name="Image 1" descr="preencoded.png">
            <a:extLst>
              <a:ext uri="{FF2B5EF4-FFF2-40B4-BE49-F238E27FC236}">
                <a16:creationId xmlns:a16="http://schemas.microsoft.com/office/drawing/2014/main" id="{E696A468-F487-4BEE-5EA5-C6D666D2CEB2}"/>
              </a:ext>
            </a:extLst>
          </p:cNvPr>
          <p:cNvPicPr>
            <a:picLocks noChangeAspect="1"/>
          </p:cNvPicPr>
          <p:nvPr/>
        </p:nvPicPr>
        <p:blipFill>
          <a:blip r:embed="rId4"/>
          <a:stretch>
            <a:fillRect/>
          </a:stretch>
        </p:blipFill>
        <p:spPr>
          <a:xfrm>
            <a:off x="6280190" y="2288977"/>
            <a:ext cx="566976" cy="566976"/>
          </a:xfrm>
          <a:prstGeom prst="rect">
            <a:avLst/>
          </a:prstGeom>
        </p:spPr>
      </p:pic>
      <p:sp>
        <p:nvSpPr>
          <p:cNvPr id="5" name="Text 1">
            <a:extLst>
              <a:ext uri="{FF2B5EF4-FFF2-40B4-BE49-F238E27FC236}">
                <a16:creationId xmlns:a16="http://schemas.microsoft.com/office/drawing/2014/main" id="{602533E8-31D1-9515-D1CF-6096B91F92CB}"/>
              </a:ext>
            </a:extLst>
          </p:cNvPr>
          <p:cNvSpPr/>
          <p:nvPr/>
        </p:nvSpPr>
        <p:spPr>
          <a:xfrm>
            <a:off x="6280190"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Limited Accuracy</a:t>
            </a:r>
            <a:endParaRPr lang="en-US" sz="2200" dirty="0"/>
          </a:p>
        </p:txBody>
      </p:sp>
      <p:sp>
        <p:nvSpPr>
          <p:cNvPr id="6" name="Text 2">
            <a:extLst>
              <a:ext uri="{FF2B5EF4-FFF2-40B4-BE49-F238E27FC236}">
                <a16:creationId xmlns:a16="http://schemas.microsoft.com/office/drawing/2014/main" id="{16F39452-9BC7-6D00-9DF9-A78831507FC7}"/>
              </a:ext>
            </a:extLst>
          </p:cNvPr>
          <p:cNvSpPr/>
          <p:nvPr/>
        </p:nvSpPr>
        <p:spPr>
          <a:xfrm>
            <a:off x="62801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Traditional models often provide inaccurate predictions.</a:t>
            </a:r>
            <a:endParaRPr lang="en-US" sz="1750" dirty="0"/>
          </a:p>
        </p:txBody>
      </p:sp>
      <p:pic>
        <p:nvPicPr>
          <p:cNvPr id="7" name="Image 2" descr="preencoded.png">
            <a:extLst>
              <a:ext uri="{FF2B5EF4-FFF2-40B4-BE49-F238E27FC236}">
                <a16:creationId xmlns:a16="http://schemas.microsoft.com/office/drawing/2014/main" id="{376D36B2-61C1-4EF6-3759-57949B66F393}"/>
              </a:ext>
            </a:extLst>
          </p:cNvPr>
          <p:cNvPicPr>
            <a:picLocks noChangeAspect="1"/>
          </p:cNvPicPr>
          <p:nvPr/>
        </p:nvPicPr>
        <p:blipFill>
          <a:blip r:embed="rId5"/>
          <a:stretch>
            <a:fillRect/>
          </a:stretch>
        </p:blipFill>
        <p:spPr>
          <a:xfrm>
            <a:off x="10228421" y="2288977"/>
            <a:ext cx="566976" cy="566976"/>
          </a:xfrm>
          <a:prstGeom prst="rect">
            <a:avLst/>
          </a:prstGeom>
        </p:spPr>
      </p:pic>
      <p:sp>
        <p:nvSpPr>
          <p:cNvPr id="8" name="Text 3">
            <a:extLst>
              <a:ext uri="{FF2B5EF4-FFF2-40B4-BE49-F238E27FC236}">
                <a16:creationId xmlns:a16="http://schemas.microsoft.com/office/drawing/2014/main" id="{15A2D7B2-48EA-A57E-441A-2A0AECC7000D}"/>
              </a:ext>
            </a:extLst>
          </p:cNvPr>
          <p:cNvSpPr/>
          <p:nvPr/>
        </p:nvSpPr>
        <p:spPr>
          <a:xfrm>
            <a:off x="102284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Time-Consuming</a:t>
            </a:r>
            <a:endParaRPr lang="en-US" sz="2200" dirty="0"/>
          </a:p>
        </p:txBody>
      </p:sp>
      <p:sp>
        <p:nvSpPr>
          <p:cNvPr id="9" name="Text 4">
            <a:extLst>
              <a:ext uri="{FF2B5EF4-FFF2-40B4-BE49-F238E27FC236}">
                <a16:creationId xmlns:a16="http://schemas.microsoft.com/office/drawing/2014/main" id="{E74CA0C2-270F-ACBF-0E65-FEF59410B588}"/>
              </a:ext>
            </a:extLst>
          </p:cNvPr>
          <p:cNvSpPr/>
          <p:nvPr/>
        </p:nvSpPr>
        <p:spPr>
          <a:xfrm>
            <a:off x="102284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Data processing and prediction take a significant amount of time.</a:t>
            </a:r>
            <a:endParaRPr lang="en-US" sz="1750" dirty="0"/>
          </a:p>
        </p:txBody>
      </p:sp>
      <p:pic>
        <p:nvPicPr>
          <p:cNvPr id="10" name="Image 3" descr="preencoded.png">
            <a:extLst>
              <a:ext uri="{FF2B5EF4-FFF2-40B4-BE49-F238E27FC236}">
                <a16:creationId xmlns:a16="http://schemas.microsoft.com/office/drawing/2014/main" id="{AAC6459C-36AE-8AE9-5360-5D3A20416CE9}"/>
              </a:ext>
            </a:extLst>
          </p:cNvPr>
          <p:cNvPicPr>
            <a:picLocks noChangeAspect="1"/>
          </p:cNvPicPr>
          <p:nvPr/>
        </p:nvPicPr>
        <p:blipFill>
          <a:blip r:embed="rId6"/>
          <a:stretch>
            <a:fillRect/>
          </a:stretch>
        </p:blipFill>
        <p:spPr>
          <a:xfrm>
            <a:off x="6280190" y="4979432"/>
            <a:ext cx="566976" cy="566976"/>
          </a:xfrm>
          <a:prstGeom prst="rect">
            <a:avLst/>
          </a:prstGeom>
        </p:spPr>
      </p:pic>
      <p:sp>
        <p:nvSpPr>
          <p:cNvPr id="11" name="Text 5">
            <a:extLst>
              <a:ext uri="{FF2B5EF4-FFF2-40B4-BE49-F238E27FC236}">
                <a16:creationId xmlns:a16="http://schemas.microsoft.com/office/drawing/2014/main" id="{4591952B-5EFE-351D-98FE-3F14475BC17F}"/>
              </a:ext>
            </a:extLst>
          </p:cNvPr>
          <p:cNvSpPr/>
          <p:nvPr/>
        </p:nvSpPr>
        <p:spPr>
          <a:xfrm>
            <a:off x="62801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Costly</a:t>
            </a:r>
            <a:endParaRPr lang="en-US" sz="2200" dirty="0"/>
          </a:p>
        </p:txBody>
      </p:sp>
      <p:sp>
        <p:nvSpPr>
          <p:cNvPr id="12" name="Text 6">
            <a:extLst>
              <a:ext uri="{FF2B5EF4-FFF2-40B4-BE49-F238E27FC236}">
                <a16:creationId xmlns:a16="http://schemas.microsoft.com/office/drawing/2014/main" id="{93450386-2AC5-E187-1840-D074EA032772}"/>
              </a:ext>
            </a:extLst>
          </p:cNvPr>
          <p:cNvSpPr/>
          <p:nvPr/>
        </p:nvSpPr>
        <p:spPr>
          <a:xfrm>
            <a:off x="6280190" y="62636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Development and maintenance of traditional models are expensive.</a:t>
            </a:r>
            <a:endParaRPr lang="en-US" sz="1750" dirty="0"/>
          </a:p>
        </p:txBody>
      </p:sp>
      <p:sp>
        <p:nvSpPr>
          <p:cNvPr id="13" name="Rectangle 12">
            <a:extLst>
              <a:ext uri="{FF2B5EF4-FFF2-40B4-BE49-F238E27FC236}">
                <a16:creationId xmlns:a16="http://schemas.microsoft.com/office/drawing/2014/main" id="{BA445D41-3AD9-8677-0D20-D91A09FBFBA6}"/>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766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58585"/>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Applications of Flood Forecasting using Traditional Models</a:t>
            </a:r>
            <a:endParaRPr lang="en-US" sz="4450" dirty="0"/>
          </a:p>
        </p:txBody>
      </p:sp>
      <p:sp>
        <p:nvSpPr>
          <p:cNvPr id="3" name="Shape 1"/>
          <p:cNvSpPr/>
          <p:nvPr/>
        </p:nvSpPr>
        <p:spPr>
          <a:xfrm>
            <a:off x="793790" y="3184922"/>
            <a:ext cx="396835" cy="396835"/>
          </a:xfrm>
          <a:prstGeom prst="roundRect">
            <a:avLst>
              <a:gd name="adj" fmla="val 24007"/>
            </a:avLst>
          </a:prstGeom>
          <a:solidFill>
            <a:srgbClr val="E1E1EA"/>
          </a:solidFill>
          <a:ln w="7620">
            <a:solidFill>
              <a:srgbClr val="C7C7D0"/>
            </a:solidFill>
            <a:prstDash val="solid"/>
          </a:ln>
        </p:spPr>
      </p:sp>
      <p:sp>
        <p:nvSpPr>
          <p:cNvPr id="4" name="Text 2"/>
          <p:cNvSpPr/>
          <p:nvPr/>
        </p:nvSpPr>
        <p:spPr>
          <a:xfrm>
            <a:off x="1417439" y="3184922"/>
            <a:ext cx="5784413"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Improved Understanding of Hydrological Processes:</a:t>
            </a:r>
            <a:endParaRPr lang="en-US" sz="2200" dirty="0"/>
          </a:p>
        </p:txBody>
      </p:sp>
      <p:sp>
        <p:nvSpPr>
          <p:cNvPr id="5" name="Text 3"/>
          <p:cNvSpPr/>
          <p:nvPr/>
        </p:nvSpPr>
        <p:spPr>
          <a:xfrm>
            <a:off x="1417439" y="4029670"/>
            <a:ext cx="578441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Traditional models provide insights into the underlying physical mechanisms governing flood events.</a:t>
            </a:r>
            <a:endParaRPr lang="en-US" sz="1750" dirty="0"/>
          </a:p>
        </p:txBody>
      </p:sp>
      <p:sp>
        <p:nvSpPr>
          <p:cNvPr id="6" name="Shape 4"/>
          <p:cNvSpPr/>
          <p:nvPr/>
        </p:nvSpPr>
        <p:spPr>
          <a:xfrm>
            <a:off x="7428667" y="3184922"/>
            <a:ext cx="396835" cy="396835"/>
          </a:xfrm>
          <a:prstGeom prst="roundRect">
            <a:avLst>
              <a:gd name="adj" fmla="val 24007"/>
            </a:avLst>
          </a:prstGeom>
          <a:solidFill>
            <a:srgbClr val="E1E1EA"/>
          </a:solidFill>
          <a:ln w="7620">
            <a:solidFill>
              <a:srgbClr val="C7C7D0"/>
            </a:solidFill>
            <a:prstDash val="solid"/>
          </a:ln>
        </p:spPr>
      </p:sp>
      <p:sp>
        <p:nvSpPr>
          <p:cNvPr id="7" name="Text 5"/>
          <p:cNvSpPr/>
          <p:nvPr/>
        </p:nvSpPr>
        <p:spPr>
          <a:xfrm>
            <a:off x="8052316" y="3184922"/>
            <a:ext cx="5668566"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Baseline Data for Calibration and Validation:</a:t>
            </a:r>
            <a:endParaRPr lang="en-US" sz="2200" dirty="0"/>
          </a:p>
        </p:txBody>
      </p:sp>
      <p:sp>
        <p:nvSpPr>
          <p:cNvPr id="8" name="Text 6"/>
          <p:cNvSpPr/>
          <p:nvPr/>
        </p:nvSpPr>
        <p:spPr>
          <a:xfrm>
            <a:off x="8052316" y="3675340"/>
            <a:ext cx="578441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These models offer established methodologies and data for validating newer methods.</a:t>
            </a:r>
            <a:endParaRPr lang="en-US" sz="1750" dirty="0"/>
          </a:p>
        </p:txBody>
      </p:sp>
      <p:sp>
        <p:nvSpPr>
          <p:cNvPr id="9" name="Shape 7"/>
          <p:cNvSpPr/>
          <p:nvPr/>
        </p:nvSpPr>
        <p:spPr>
          <a:xfrm>
            <a:off x="793790" y="5237440"/>
            <a:ext cx="396835" cy="396835"/>
          </a:xfrm>
          <a:prstGeom prst="roundRect">
            <a:avLst>
              <a:gd name="adj" fmla="val 24007"/>
            </a:avLst>
          </a:prstGeom>
          <a:solidFill>
            <a:srgbClr val="E1E1EA"/>
          </a:solidFill>
          <a:ln w="7620">
            <a:solidFill>
              <a:srgbClr val="C7C7D0"/>
            </a:solidFill>
            <a:prstDash val="solid"/>
          </a:ln>
        </p:spPr>
      </p:sp>
      <p:sp>
        <p:nvSpPr>
          <p:cNvPr id="10" name="Text 8"/>
          <p:cNvSpPr/>
          <p:nvPr/>
        </p:nvSpPr>
        <p:spPr>
          <a:xfrm>
            <a:off x="1417439" y="5237440"/>
            <a:ext cx="5784413"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Simplified Implementation in Resource-Constrained Areas:</a:t>
            </a:r>
            <a:endParaRPr lang="en-US" sz="2200" dirty="0"/>
          </a:p>
        </p:txBody>
      </p:sp>
      <p:sp>
        <p:nvSpPr>
          <p:cNvPr id="11" name="Text 9"/>
          <p:cNvSpPr/>
          <p:nvPr/>
        </p:nvSpPr>
        <p:spPr>
          <a:xfrm>
            <a:off x="1417439" y="6082189"/>
            <a:ext cx="578441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Traditional models can be easier to implement in regions with limited data availability or computational resources.</a:t>
            </a:r>
            <a:endParaRPr lang="en-US" sz="1750" dirty="0"/>
          </a:p>
        </p:txBody>
      </p:sp>
      <p:sp>
        <p:nvSpPr>
          <p:cNvPr id="12" name="Shape 10"/>
          <p:cNvSpPr/>
          <p:nvPr/>
        </p:nvSpPr>
        <p:spPr>
          <a:xfrm>
            <a:off x="7428667" y="5237440"/>
            <a:ext cx="396835" cy="396835"/>
          </a:xfrm>
          <a:prstGeom prst="roundRect">
            <a:avLst>
              <a:gd name="adj" fmla="val 24007"/>
            </a:avLst>
          </a:prstGeom>
          <a:solidFill>
            <a:srgbClr val="E1E1EA"/>
          </a:solidFill>
          <a:ln w="7620">
            <a:solidFill>
              <a:srgbClr val="C7C7D0"/>
            </a:solidFill>
            <a:prstDash val="solid"/>
          </a:ln>
        </p:spPr>
      </p:sp>
      <p:sp>
        <p:nvSpPr>
          <p:cNvPr id="13" name="Text 11"/>
          <p:cNvSpPr/>
          <p:nvPr/>
        </p:nvSpPr>
        <p:spPr>
          <a:xfrm>
            <a:off x="8052316" y="5237440"/>
            <a:ext cx="5784413"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Predictive Capability Based on Historical Data and Patterns:</a:t>
            </a:r>
            <a:endParaRPr lang="en-US" sz="2200" dirty="0"/>
          </a:p>
        </p:txBody>
      </p:sp>
      <p:sp>
        <p:nvSpPr>
          <p:cNvPr id="14" name="Text 12"/>
          <p:cNvSpPr/>
          <p:nvPr/>
        </p:nvSpPr>
        <p:spPr>
          <a:xfrm>
            <a:off x="8052316" y="6082189"/>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Traditional methods can be effective at predicting floods based on historical trends and well-understood hydrological dynamics.</a:t>
            </a:r>
            <a:endParaRPr lang="en-US" sz="1750" dirty="0"/>
          </a:p>
        </p:txBody>
      </p:sp>
      <p:sp>
        <p:nvSpPr>
          <p:cNvPr id="15" name="Rectangle 14">
            <a:extLst>
              <a:ext uri="{FF2B5EF4-FFF2-40B4-BE49-F238E27FC236}">
                <a16:creationId xmlns:a16="http://schemas.microsoft.com/office/drawing/2014/main" id="{EF71E170-3585-EDD6-1C58-B1DB30271191}"/>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0784" y="616387"/>
            <a:ext cx="5603200" cy="700326"/>
          </a:xfrm>
          <a:prstGeom prst="rect">
            <a:avLst/>
          </a:prstGeom>
          <a:noFill/>
          <a:ln/>
        </p:spPr>
        <p:txBody>
          <a:bodyPr wrap="none" lIns="0" tIns="0" rIns="0" bIns="0" rtlCol="0" anchor="t"/>
          <a:lstStyle/>
          <a:p>
            <a:pPr marL="0" indent="0">
              <a:lnSpc>
                <a:spcPts val="5500"/>
              </a:lnSpc>
              <a:buNone/>
            </a:pPr>
            <a:r>
              <a:rPr lang="en-US" sz="4400" dirty="0">
                <a:solidFill>
                  <a:srgbClr val="1B1B27"/>
                </a:solidFill>
                <a:latin typeface="Raleway" pitchFamily="34" charset="0"/>
                <a:ea typeface="Raleway" pitchFamily="34" charset="-122"/>
                <a:cs typeface="Raleway" pitchFamily="34" charset="-120"/>
              </a:rPr>
              <a:t>Proposed System</a:t>
            </a:r>
            <a:endParaRPr lang="en-US" sz="4400" dirty="0"/>
          </a:p>
        </p:txBody>
      </p:sp>
      <p:sp>
        <p:nvSpPr>
          <p:cNvPr id="4" name="Shape 1"/>
          <p:cNvSpPr/>
          <p:nvPr/>
        </p:nvSpPr>
        <p:spPr>
          <a:xfrm>
            <a:off x="6591657" y="1652826"/>
            <a:ext cx="30480" cy="5960269"/>
          </a:xfrm>
          <a:prstGeom prst="roundRect">
            <a:avLst>
              <a:gd name="adj" fmla="val 308841"/>
            </a:avLst>
          </a:prstGeom>
          <a:solidFill>
            <a:srgbClr val="C7C7D0"/>
          </a:solidFill>
          <a:ln/>
        </p:spPr>
      </p:sp>
      <p:sp>
        <p:nvSpPr>
          <p:cNvPr id="5" name="Shape 2"/>
          <p:cNvSpPr/>
          <p:nvPr/>
        </p:nvSpPr>
        <p:spPr>
          <a:xfrm>
            <a:off x="6828532" y="2141696"/>
            <a:ext cx="784384" cy="30480"/>
          </a:xfrm>
          <a:prstGeom prst="roundRect">
            <a:avLst>
              <a:gd name="adj" fmla="val 308841"/>
            </a:avLst>
          </a:prstGeom>
          <a:solidFill>
            <a:srgbClr val="C7C7D0"/>
          </a:solidFill>
          <a:ln/>
        </p:spPr>
      </p:sp>
      <p:sp>
        <p:nvSpPr>
          <p:cNvPr id="6" name="Shape 3"/>
          <p:cNvSpPr/>
          <p:nvPr/>
        </p:nvSpPr>
        <p:spPr>
          <a:xfrm>
            <a:off x="6354782" y="1904881"/>
            <a:ext cx="504230" cy="504230"/>
          </a:xfrm>
          <a:prstGeom prst="roundRect">
            <a:avLst>
              <a:gd name="adj" fmla="val 18669"/>
            </a:avLst>
          </a:prstGeom>
          <a:solidFill>
            <a:srgbClr val="E1E1EA"/>
          </a:solidFill>
          <a:ln w="7620">
            <a:solidFill>
              <a:srgbClr val="C7C7D0"/>
            </a:solidFill>
            <a:prstDash val="solid"/>
          </a:ln>
        </p:spPr>
      </p:sp>
      <p:sp>
        <p:nvSpPr>
          <p:cNvPr id="7" name="Text 4"/>
          <p:cNvSpPr/>
          <p:nvPr/>
        </p:nvSpPr>
        <p:spPr>
          <a:xfrm>
            <a:off x="6534924" y="1988820"/>
            <a:ext cx="143947"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8" name="Text 5"/>
          <p:cNvSpPr/>
          <p:nvPr/>
        </p:nvSpPr>
        <p:spPr>
          <a:xfrm>
            <a:off x="7839551" y="1876901"/>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Data Collection and Integration.</a:t>
            </a:r>
            <a:endParaRPr lang="en-US" sz="1750" dirty="0"/>
          </a:p>
        </p:txBody>
      </p:sp>
      <p:sp>
        <p:nvSpPr>
          <p:cNvPr id="9" name="Shape 6"/>
          <p:cNvSpPr/>
          <p:nvPr/>
        </p:nvSpPr>
        <p:spPr>
          <a:xfrm>
            <a:off x="6828532" y="3172420"/>
            <a:ext cx="784384" cy="30480"/>
          </a:xfrm>
          <a:prstGeom prst="roundRect">
            <a:avLst>
              <a:gd name="adj" fmla="val 308841"/>
            </a:avLst>
          </a:prstGeom>
          <a:solidFill>
            <a:srgbClr val="C7C7D0"/>
          </a:solidFill>
          <a:ln/>
        </p:spPr>
      </p:sp>
      <p:sp>
        <p:nvSpPr>
          <p:cNvPr id="10" name="Shape 7"/>
          <p:cNvSpPr/>
          <p:nvPr/>
        </p:nvSpPr>
        <p:spPr>
          <a:xfrm>
            <a:off x="6354782" y="2935605"/>
            <a:ext cx="504230" cy="504230"/>
          </a:xfrm>
          <a:prstGeom prst="roundRect">
            <a:avLst>
              <a:gd name="adj" fmla="val 18669"/>
            </a:avLst>
          </a:prstGeom>
          <a:solidFill>
            <a:srgbClr val="E1E1EA"/>
          </a:solidFill>
          <a:ln w="7620">
            <a:solidFill>
              <a:srgbClr val="C7C7D0"/>
            </a:solidFill>
            <a:prstDash val="solid"/>
          </a:ln>
        </p:spPr>
      </p:sp>
      <p:sp>
        <p:nvSpPr>
          <p:cNvPr id="11" name="Text 8"/>
          <p:cNvSpPr/>
          <p:nvPr/>
        </p:nvSpPr>
        <p:spPr>
          <a:xfrm>
            <a:off x="6519327" y="3019544"/>
            <a:ext cx="175141"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2" name="Text 9"/>
          <p:cNvSpPr/>
          <p:nvPr/>
        </p:nvSpPr>
        <p:spPr>
          <a:xfrm>
            <a:off x="7839551" y="2907625"/>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Data Preprocessing and Decomposition.</a:t>
            </a:r>
            <a:endParaRPr lang="en-US" sz="1750" dirty="0"/>
          </a:p>
        </p:txBody>
      </p:sp>
      <p:sp>
        <p:nvSpPr>
          <p:cNvPr id="13" name="Shape 10"/>
          <p:cNvSpPr/>
          <p:nvPr/>
        </p:nvSpPr>
        <p:spPr>
          <a:xfrm>
            <a:off x="6828532" y="4203144"/>
            <a:ext cx="784384" cy="30480"/>
          </a:xfrm>
          <a:prstGeom prst="roundRect">
            <a:avLst>
              <a:gd name="adj" fmla="val 308841"/>
            </a:avLst>
          </a:prstGeom>
          <a:solidFill>
            <a:srgbClr val="C7C7D0"/>
          </a:solidFill>
          <a:ln/>
        </p:spPr>
      </p:sp>
      <p:sp>
        <p:nvSpPr>
          <p:cNvPr id="14" name="Shape 11"/>
          <p:cNvSpPr/>
          <p:nvPr/>
        </p:nvSpPr>
        <p:spPr>
          <a:xfrm>
            <a:off x="6354782" y="3966329"/>
            <a:ext cx="504230" cy="504230"/>
          </a:xfrm>
          <a:prstGeom prst="roundRect">
            <a:avLst>
              <a:gd name="adj" fmla="val 18669"/>
            </a:avLst>
          </a:prstGeom>
          <a:solidFill>
            <a:srgbClr val="E1E1EA"/>
          </a:solidFill>
          <a:ln w="7620">
            <a:solidFill>
              <a:srgbClr val="C7C7D0"/>
            </a:solidFill>
            <a:prstDash val="solid"/>
          </a:ln>
        </p:spPr>
      </p:sp>
      <p:sp>
        <p:nvSpPr>
          <p:cNvPr id="15" name="Text 12"/>
          <p:cNvSpPr/>
          <p:nvPr/>
        </p:nvSpPr>
        <p:spPr>
          <a:xfrm>
            <a:off x="6517065" y="4050268"/>
            <a:ext cx="179546"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6" name="Text 13"/>
          <p:cNvSpPr/>
          <p:nvPr/>
        </p:nvSpPr>
        <p:spPr>
          <a:xfrm>
            <a:off x="7839551" y="3938349"/>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Model Selection and Training.</a:t>
            </a:r>
            <a:endParaRPr lang="en-US" sz="1750" dirty="0"/>
          </a:p>
        </p:txBody>
      </p:sp>
      <p:sp>
        <p:nvSpPr>
          <p:cNvPr id="17" name="Shape 14"/>
          <p:cNvSpPr/>
          <p:nvPr/>
        </p:nvSpPr>
        <p:spPr>
          <a:xfrm>
            <a:off x="6828532" y="5233868"/>
            <a:ext cx="784384" cy="30480"/>
          </a:xfrm>
          <a:prstGeom prst="roundRect">
            <a:avLst>
              <a:gd name="adj" fmla="val 308841"/>
            </a:avLst>
          </a:prstGeom>
          <a:solidFill>
            <a:srgbClr val="C7C7D0"/>
          </a:solidFill>
          <a:ln/>
        </p:spPr>
      </p:sp>
      <p:sp>
        <p:nvSpPr>
          <p:cNvPr id="18" name="Shape 15"/>
          <p:cNvSpPr/>
          <p:nvPr/>
        </p:nvSpPr>
        <p:spPr>
          <a:xfrm>
            <a:off x="6354782" y="4997053"/>
            <a:ext cx="504230" cy="504230"/>
          </a:xfrm>
          <a:prstGeom prst="roundRect">
            <a:avLst>
              <a:gd name="adj" fmla="val 18669"/>
            </a:avLst>
          </a:prstGeom>
          <a:solidFill>
            <a:srgbClr val="E1E1EA"/>
          </a:solidFill>
          <a:ln w="7620">
            <a:solidFill>
              <a:srgbClr val="C7C7D0"/>
            </a:solidFill>
            <a:prstDash val="solid"/>
          </a:ln>
        </p:spPr>
      </p:sp>
      <p:sp>
        <p:nvSpPr>
          <p:cNvPr id="19" name="Text 16"/>
          <p:cNvSpPr/>
          <p:nvPr/>
        </p:nvSpPr>
        <p:spPr>
          <a:xfrm>
            <a:off x="6515040" y="5080992"/>
            <a:ext cx="183594"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4</a:t>
            </a:r>
            <a:endParaRPr lang="en-US" sz="2600" dirty="0"/>
          </a:p>
        </p:txBody>
      </p:sp>
      <p:sp>
        <p:nvSpPr>
          <p:cNvPr id="20" name="Text 17"/>
          <p:cNvSpPr/>
          <p:nvPr/>
        </p:nvSpPr>
        <p:spPr>
          <a:xfrm>
            <a:off x="7839551" y="4969073"/>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Model Optimisation and Continuous Learning.</a:t>
            </a:r>
            <a:endParaRPr lang="en-US" sz="1750" dirty="0"/>
          </a:p>
        </p:txBody>
      </p:sp>
      <p:sp>
        <p:nvSpPr>
          <p:cNvPr id="21" name="Shape 18"/>
          <p:cNvSpPr/>
          <p:nvPr/>
        </p:nvSpPr>
        <p:spPr>
          <a:xfrm>
            <a:off x="6828532" y="6264593"/>
            <a:ext cx="784384" cy="30480"/>
          </a:xfrm>
          <a:prstGeom prst="roundRect">
            <a:avLst>
              <a:gd name="adj" fmla="val 308841"/>
            </a:avLst>
          </a:prstGeom>
          <a:solidFill>
            <a:srgbClr val="C7C7D0"/>
          </a:solidFill>
          <a:ln/>
        </p:spPr>
      </p:sp>
      <p:sp>
        <p:nvSpPr>
          <p:cNvPr id="22" name="Shape 19"/>
          <p:cNvSpPr/>
          <p:nvPr/>
        </p:nvSpPr>
        <p:spPr>
          <a:xfrm>
            <a:off x="6354782" y="6027777"/>
            <a:ext cx="504230" cy="504230"/>
          </a:xfrm>
          <a:prstGeom prst="roundRect">
            <a:avLst>
              <a:gd name="adj" fmla="val 18669"/>
            </a:avLst>
          </a:prstGeom>
          <a:solidFill>
            <a:srgbClr val="E1E1EA"/>
          </a:solidFill>
          <a:ln w="7620">
            <a:solidFill>
              <a:srgbClr val="C7C7D0"/>
            </a:solidFill>
            <a:prstDash val="solid"/>
          </a:ln>
        </p:spPr>
      </p:sp>
      <p:sp>
        <p:nvSpPr>
          <p:cNvPr id="23" name="Text 20"/>
          <p:cNvSpPr/>
          <p:nvPr/>
        </p:nvSpPr>
        <p:spPr>
          <a:xfrm>
            <a:off x="6515279" y="6111716"/>
            <a:ext cx="183237"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5</a:t>
            </a:r>
            <a:endParaRPr lang="en-US" sz="2600" dirty="0"/>
          </a:p>
        </p:txBody>
      </p:sp>
      <p:sp>
        <p:nvSpPr>
          <p:cNvPr id="24" name="Text 21"/>
          <p:cNvSpPr/>
          <p:nvPr/>
        </p:nvSpPr>
        <p:spPr>
          <a:xfrm>
            <a:off x="7839551" y="5999798"/>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Hybrid Machine Learning Models and Feature Extraction.</a:t>
            </a:r>
            <a:endParaRPr lang="en-US" sz="1750" dirty="0"/>
          </a:p>
        </p:txBody>
      </p:sp>
      <p:sp>
        <p:nvSpPr>
          <p:cNvPr id="25" name="Shape 22"/>
          <p:cNvSpPr/>
          <p:nvPr/>
        </p:nvSpPr>
        <p:spPr>
          <a:xfrm>
            <a:off x="6828532" y="7295317"/>
            <a:ext cx="784384" cy="30480"/>
          </a:xfrm>
          <a:prstGeom prst="roundRect">
            <a:avLst>
              <a:gd name="adj" fmla="val 308841"/>
            </a:avLst>
          </a:prstGeom>
          <a:solidFill>
            <a:srgbClr val="C7C7D0"/>
          </a:solidFill>
          <a:ln/>
        </p:spPr>
      </p:sp>
      <p:sp>
        <p:nvSpPr>
          <p:cNvPr id="26" name="Shape 23"/>
          <p:cNvSpPr/>
          <p:nvPr/>
        </p:nvSpPr>
        <p:spPr>
          <a:xfrm>
            <a:off x="6354782" y="7058501"/>
            <a:ext cx="504230" cy="504230"/>
          </a:xfrm>
          <a:prstGeom prst="roundRect">
            <a:avLst>
              <a:gd name="adj" fmla="val 18669"/>
            </a:avLst>
          </a:prstGeom>
          <a:solidFill>
            <a:srgbClr val="E1E1EA"/>
          </a:solidFill>
          <a:ln w="7620">
            <a:solidFill>
              <a:srgbClr val="C7C7D0"/>
            </a:solidFill>
            <a:prstDash val="solid"/>
          </a:ln>
        </p:spPr>
      </p:sp>
      <p:sp>
        <p:nvSpPr>
          <p:cNvPr id="27" name="Text 24"/>
          <p:cNvSpPr/>
          <p:nvPr/>
        </p:nvSpPr>
        <p:spPr>
          <a:xfrm>
            <a:off x="6505515" y="7142440"/>
            <a:ext cx="202763" cy="336233"/>
          </a:xfrm>
          <a:prstGeom prst="rect">
            <a:avLst/>
          </a:prstGeom>
          <a:noFill/>
          <a:ln/>
        </p:spPr>
        <p:txBody>
          <a:bodyPr wrap="none" lIns="0" tIns="0" rIns="0" bIns="0" rtlCol="0" anchor="t"/>
          <a:lstStyle/>
          <a:p>
            <a:pPr marL="0" indent="0" algn="ctr">
              <a:lnSpc>
                <a:spcPts val="2600"/>
              </a:lnSpc>
              <a:buNone/>
            </a:pPr>
            <a:r>
              <a:rPr lang="en-US" sz="2600" dirty="0">
                <a:solidFill>
                  <a:srgbClr val="3C3939"/>
                </a:solidFill>
                <a:latin typeface="Raleway" pitchFamily="34" charset="0"/>
                <a:ea typeface="Raleway" pitchFamily="34" charset="-122"/>
                <a:cs typeface="Raleway" pitchFamily="34" charset="-120"/>
              </a:rPr>
              <a:t>6</a:t>
            </a:r>
            <a:endParaRPr lang="en-US" sz="2600" dirty="0"/>
          </a:p>
        </p:txBody>
      </p:sp>
      <p:sp>
        <p:nvSpPr>
          <p:cNvPr id="28" name="Text 25"/>
          <p:cNvSpPr/>
          <p:nvPr/>
        </p:nvSpPr>
        <p:spPr>
          <a:xfrm>
            <a:off x="7839551" y="7030522"/>
            <a:ext cx="6006465" cy="358497"/>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 Algorithm Ensemble.</a:t>
            </a:r>
            <a:endParaRPr lang="en-US" sz="1750" dirty="0"/>
          </a:p>
        </p:txBody>
      </p:sp>
      <p:sp>
        <p:nvSpPr>
          <p:cNvPr id="29" name="Rectangle 28">
            <a:extLst>
              <a:ext uri="{FF2B5EF4-FFF2-40B4-BE49-F238E27FC236}">
                <a16:creationId xmlns:a16="http://schemas.microsoft.com/office/drawing/2014/main" id="{21CFB322-1233-69DC-67E1-5142EBBAB46C}"/>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Advantages</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Improved Accuracy</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ML models offer substantially more accurate predictions than traditional methods.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Faster Prediction</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ML algorithms process data significantly faster, leading to quicker predictions.</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Cost-Effective</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ML models are more efficient to develop and maintain, resulting in lower overall costs.</a:t>
            </a:r>
            <a:endParaRPr lang="en-US" sz="1750" dirty="0"/>
          </a:p>
        </p:txBody>
      </p:sp>
      <p:sp>
        <p:nvSpPr>
          <p:cNvPr id="13" name="Rectangle 12">
            <a:extLst>
              <a:ext uri="{FF2B5EF4-FFF2-40B4-BE49-F238E27FC236}">
                <a16:creationId xmlns:a16="http://schemas.microsoft.com/office/drawing/2014/main" id="{7EDBAF76-A525-60C7-4AD5-EF63428D628A}"/>
              </a:ext>
            </a:extLst>
          </p:cNvPr>
          <p:cNvSpPr/>
          <p:nvPr/>
        </p:nvSpPr>
        <p:spPr>
          <a:xfrm>
            <a:off x="12739955" y="7746715"/>
            <a:ext cx="1818526" cy="410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1515</Words>
  <Application>Microsoft Office PowerPoint</Application>
  <PresentationFormat>Custom</PresentationFormat>
  <Paragraphs>169</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Raleway</vt:lpstr>
      <vt:lpstr>Roboto</vt:lpstr>
      <vt:lpstr>Arial Black</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bhuvana gundla</cp:lastModifiedBy>
  <cp:revision>21</cp:revision>
  <dcterms:created xsi:type="dcterms:W3CDTF">2025-01-08T06:28:37Z</dcterms:created>
  <dcterms:modified xsi:type="dcterms:W3CDTF">2025-01-29T10:37:18Z</dcterms:modified>
</cp:coreProperties>
</file>